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74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647" autoAdjust="0"/>
  </p:normalViewPr>
  <p:slideViewPr>
    <p:cSldViewPr snapToGrid="0">
      <p:cViewPr varScale="1">
        <p:scale>
          <a:sx n="104" d="100"/>
          <a:sy n="104" d="100"/>
        </p:scale>
        <p:origin x="8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algn="l" defTabSz="914400" rtl="0" eaLnBrk="1" latinLnBrk="1" hangingPunct="1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00" kern="12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Single Thread</a:t>
            </a:r>
            <a:r>
              <a:rPr lang="ko-KR" altLang="en-US" sz="1800" kern="12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 </a:t>
            </a:r>
            <a:r>
              <a:rPr lang="en-US" altLang="ko-KR" sz="1800" kern="12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Multi Thread</a:t>
            </a:r>
            <a:r>
              <a:rPr lang="ko-KR" altLang="en-US" sz="1800" kern="12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성능 차이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algn="l" defTabSz="914400" rtl="0" eaLnBrk="1" latinLnBrk="1" hangingPunct="1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754367762853173"/>
          <c:y val="0.14062796814808096"/>
          <c:w val="0.86520142041068393"/>
          <c:h val="0.647714087440465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Sheet1!$E$2</c:f>
              <c:strCache>
                <c:ptCount val="1"/>
                <c:pt idx="0">
                  <c:v>Single Thread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Sheet1!$D$3:$D$7</c:f>
              <c:numCache>
                <c:formatCode>General</c:formatCode>
                <c:ptCount val="5"/>
                <c:pt idx="0">
                  <c:v>10</c:v>
                </c:pt>
                <c:pt idx="1">
                  <c:v>50</c:v>
                </c:pt>
                <c:pt idx="2">
                  <c:v>100</c:v>
                </c:pt>
                <c:pt idx="3">
                  <c:v>250</c:v>
                </c:pt>
                <c:pt idx="4">
                  <c:v>500</c:v>
                </c:pt>
              </c:numCache>
            </c:numRef>
          </c:cat>
          <c:val>
            <c:numRef>
              <c:f>Sheet1!$E$3:$E$7</c:f>
              <c:numCache>
                <c:formatCode>General</c:formatCode>
                <c:ptCount val="5"/>
                <c:pt idx="0">
                  <c:v>1700</c:v>
                </c:pt>
                <c:pt idx="1">
                  <c:v>2400</c:v>
                </c:pt>
                <c:pt idx="2">
                  <c:v>4900</c:v>
                </c:pt>
                <c:pt idx="3">
                  <c:v>6600</c:v>
                </c:pt>
                <c:pt idx="4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3D-4750-B660-35B8B7DDC893}"/>
            </c:ext>
          </c:extLst>
        </c:ser>
        <c:ser>
          <c:idx val="1"/>
          <c:order val="1"/>
          <c:tx>
            <c:strRef>
              <c:f>Sheet1!$F$2</c:f>
              <c:strCache>
                <c:ptCount val="1"/>
                <c:pt idx="0">
                  <c:v>Multi Thread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Sheet1!$D$3:$D$7</c:f>
              <c:numCache>
                <c:formatCode>General</c:formatCode>
                <c:ptCount val="5"/>
                <c:pt idx="0">
                  <c:v>10</c:v>
                </c:pt>
                <c:pt idx="1">
                  <c:v>50</c:v>
                </c:pt>
                <c:pt idx="2">
                  <c:v>100</c:v>
                </c:pt>
                <c:pt idx="3">
                  <c:v>250</c:v>
                </c:pt>
                <c:pt idx="4">
                  <c:v>500</c:v>
                </c:pt>
              </c:numCache>
            </c:numRef>
          </c:cat>
          <c:val>
            <c:numRef>
              <c:f>Sheet1!$F$3:$F$7</c:f>
              <c:numCache>
                <c:formatCode>General</c:formatCode>
                <c:ptCount val="5"/>
                <c:pt idx="0">
                  <c:v>2100</c:v>
                </c:pt>
                <c:pt idx="1">
                  <c:v>2600</c:v>
                </c:pt>
                <c:pt idx="2">
                  <c:v>4100</c:v>
                </c:pt>
                <c:pt idx="3">
                  <c:v>5800</c:v>
                </c:pt>
                <c:pt idx="4">
                  <c:v>11000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3D-4750-B660-35B8B7DDC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5291328"/>
        <c:axId val="2069872256"/>
      </c:barChart>
      <c:catAx>
        <c:axId val="3852913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algn="l" defTabSz="914400" rtl="0" eaLnBrk="1" latinLnBrk="1" hangingPunct="1">
                  <a:defRPr lang="ko-KR" altLang="en-US" sz="1200" b="0" i="0" u="none" strike="noStrike" kern="1200" spc="0" baseline="0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ko-KR" altLang="en-US" sz="1200" b="0" i="0" u="none" strike="noStrike" kern="1200" spc="0" baseline="0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rPr>
                  <a:t>오브젝트 개수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algn="l" defTabSz="914400" rtl="0" eaLnBrk="1" latinLnBrk="1" hangingPunct="1">
                <a:defRPr lang="ko-KR" altLang="en-US" sz="1200" b="0" i="0" u="none" strike="noStrike" kern="1200" spc="0" baseline="0">
                  <a:ln>
                    <a:solidFill>
                      <a:schemeClr val="tx1">
                        <a:alpha val="40000"/>
                      </a:schemeClr>
                    </a:solidFill>
                  </a:ln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200" b="0" i="0" u="none" strike="noStrike" kern="1200" spc="0" baseline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2069872256"/>
        <c:crosses val="autoZero"/>
        <c:auto val="1"/>
        <c:lblAlgn val="ctr"/>
        <c:lblOffset val="100"/>
        <c:noMultiLvlLbl val="0"/>
      </c:catAx>
      <c:valAx>
        <c:axId val="206987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algn="l" defTabSz="914400" rtl="0" eaLnBrk="1" latinLnBrk="1" hangingPunct="1">
                  <a:defRPr lang="ko-KR" altLang="en-US" sz="1200" b="0" i="0" u="none" strike="noStrike" kern="1200" spc="0" baseline="0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ko-KR" altLang="en-US" sz="1200" kern="1200" spc="0" dirty="0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rPr>
                  <a:t>시간(</a:t>
                </a:r>
                <a:r>
                  <a:rPr lang="ko-KR" altLang="en-US" sz="1200" kern="1200" spc="0" dirty="0" err="1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rPr>
                  <a:t>microsecond</a:t>
                </a:r>
                <a:r>
                  <a:rPr lang="ko-KR" altLang="en-US" sz="1200" kern="1200" spc="0" dirty="0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rPr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algn="l" defTabSz="914400" rtl="0" eaLnBrk="1" latinLnBrk="1" hangingPunct="1">
                <a:defRPr lang="ko-KR" altLang="en-US" sz="1200" b="0" i="0" u="none" strike="noStrike" kern="1200" spc="0" baseline="0">
                  <a:ln>
                    <a:solidFill>
                      <a:schemeClr val="tx1">
                        <a:alpha val="40000"/>
                      </a:schemeClr>
                    </a:solidFill>
                  </a:ln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100" b="0" i="0" u="none" strike="noStrike" kern="1200" spc="0" baseline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385291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algn="l" defTabSz="914400" rtl="0" eaLnBrk="1" latinLnBrk="1" hangingPunct="1">
            <a:defRPr lang="en-US" altLang="ko-KR" sz="1200" b="0" i="0" u="none" strike="noStrike" kern="1200" spc="0" baseline="0">
              <a:ln>
                <a:solidFill>
                  <a:schemeClr val="tx1">
                    <a:alpha val="40000"/>
                  </a:schemeClr>
                </a:solidFill>
              </a:ln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0T21:28:31.201" idx="2">
    <p:pos x="7249" y="393"/>
    <p:text>출처https://www.gamedev.net/articles/programming/general-and-gameplay-programming/introduction-to-octrees-r3529/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18FD-3D14-4710-AD6B-A7757F37F6C1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57A3F-DC56-4467-9336-D04A3C958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41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57A3F-DC56-4467-9336-D04A3C95833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87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58088-D2B6-4FA7-9D72-AB0905F06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DB3339-CCCD-4EA9-A717-803ED5F49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AC871-1A5E-4372-9D9A-426D56446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B9D5-8828-47EF-B888-5F85DC4DEDB6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4BFA19-C3B9-4E84-945A-902D1CE52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11EAAD-8AE3-4AA1-90D9-E80E51C8F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235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296187-27BF-407E-AA03-226E30D6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BFFA4E-353A-405E-BE25-2D93D23B3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E2B40-DA42-4285-8E8A-9C081516E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B9D5-8828-47EF-B888-5F85DC4DEDB6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0FEEC-5144-49CB-B080-3509AD238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704329-F545-4AB4-89D3-8E364D8E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27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8AB2F5-4FD7-4AA5-80BD-9CD948FEA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70309F-3301-48BE-99BB-498827558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FB32B5-D876-4916-A38D-7DC9DEE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B9D5-8828-47EF-B888-5F85DC4DEDB6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0E1497-491C-4F1F-83CA-4E066801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08F2AE-329E-453F-A7D5-55D049D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1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D4E7DC-531B-41A0-9471-982CA0D4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343157-E93A-4BCC-BCF9-37392AF3F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09F3D4-941F-434F-8928-3AC6AAE6C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B9D5-8828-47EF-B888-5F85DC4DEDB6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E5D49E-EE3A-4BA4-A81A-6AB31560F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B58A0-0C25-4C0A-BD65-A0081ABA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61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351B8-B878-4FE0-930E-B3FF8CB4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110A02-86B8-4848-A0EE-7883202FC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FCE616-6D17-403E-8CEB-9A531E000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B9D5-8828-47EF-B888-5F85DC4DEDB6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48944E-890C-454E-81E4-EC4DC3F8F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E85C73-D547-4004-A9D7-2A9EE692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808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9B192-57E3-4FC5-B37E-259ED2246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104C32-EAEB-4A2E-9EF4-C8179A96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CEB066-0A24-48D6-A913-69E603BC4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B45B24-4CE4-4F09-9FE7-EF8E7A90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B9D5-8828-47EF-B888-5F85DC4DEDB6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BE369D-1F12-4733-93D2-EA1204ED5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CA296C-7764-4C5A-80C4-A5C55A3F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685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6EB49-2C52-4A30-82F9-516D878C5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988DD0-1560-466B-9C4D-2A45F2311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B665C0-00C3-4167-94AF-FA2CE2478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5BE9BC-FB86-426D-92FE-D99F8DE8C8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B31EFF-1D4A-452F-A282-3947147CC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E786FE-FF2B-4AC2-ADE1-043AE035C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B9D5-8828-47EF-B888-5F85DC4DEDB6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400579-8A96-44D0-AD01-7BB96A8C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6420B9-2DCA-4AEB-BA4E-2CB3AE5C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251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9A11F-0015-4102-BCDC-E49A33CD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BBF1F9-5F93-4D8A-8774-CD73F33FE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B9D5-8828-47EF-B888-5F85DC4DEDB6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642E7C-EE91-468C-8829-65014BB3B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84B4AD-912A-4FFA-A8B7-D464E513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39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74DB0D-CD40-40E9-8A7A-CD6E9BD12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B9D5-8828-47EF-B888-5F85DC4DEDB6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B99913-23A0-484B-A406-A21EDBD2F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93F5FC-2620-40F0-A868-07D709E07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76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930912-AC39-4D98-8C92-2784E7C0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F4119E-5FD0-48E4-95D7-D260C94D1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B71DE5-108A-4CD3-AA90-AB7FD766A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3A900-2BA1-416E-B29A-FFB32C500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B9D5-8828-47EF-B888-5F85DC4DEDB6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CFA9EA-439E-433C-A8D2-0639D50D0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5AB524-9300-43D7-BD2D-DE9A0D78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17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9FBBE-3F8C-4FC4-AE60-922F0E5D8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1CC9B7-D7A6-4FD3-BF33-621503283A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8765D8-69A8-4033-8427-824033C44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5E5A67-9E8F-4ADB-A318-0A58BF5CF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B9D5-8828-47EF-B888-5F85DC4DEDB6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2EB1A3-AFD6-4738-A932-63EF86B5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08AFCB-7B09-4181-8869-99671A6D9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98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C118350-5FCC-48F3-8176-42E98B73C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DE286D-7461-426E-8327-C2D95D24B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CBEE2B-E1AD-4EE4-879C-BF5F11802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3B9D5-8828-47EF-B888-5F85DC4DEDB6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BE490-FAB9-40D3-94D0-671879045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29E160-7920-4461-B7D9-48062A1CA0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60664-22E9-431C-B67A-502EAC561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35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14182016/My-D3D12-Framewor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테이블, 책상, 컴퓨터이(가) 표시된 사진&#10;&#10;자동 생성된 설명">
            <a:extLst>
              <a:ext uri="{FF2B5EF4-FFF2-40B4-BE49-F238E27FC236}">
                <a16:creationId xmlns:a16="http://schemas.microsoft.com/office/drawing/2014/main" id="{1A08C73E-655A-484F-A6CE-1CA986FCD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A399667-1CE3-457B-A837-BE6722B28C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42827-26AB-458D-9C17-6B5F54379FB5}"/>
              </a:ext>
            </a:extLst>
          </p:cNvPr>
          <p:cNvSpPr txBox="1"/>
          <p:nvPr/>
        </p:nvSpPr>
        <p:spPr>
          <a:xfrm>
            <a:off x="3190173" y="2757286"/>
            <a:ext cx="5811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Portfolio</a:t>
            </a:r>
            <a:endParaRPr lang="ko-KR" altLang="en-US" sz="60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F7E5C-1FAD-4E0C-927C-1263E76197A0}"/>
              </a:ext>
            </a:extLst>
          </p:cNvPr>
          <p:cNvSpPr txBox="1"/>
          <p:nvPr/>
        </p:nvSpPr>
        <p:spPr>
          <a:xfrm>
            <a:off x="3190173" y="3772949"/>
            <a:ext cx="5811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박세준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5C83E-D25B-45C2-B780-B8886A0941EF}"/>
              </a:ext>
            </a:extLst>
          </p:cNvPr>
          <p:cNvSpPr txBox="1"/>
          <p:nvPr/>
        </p:nvSpPr>
        <p:spPr>
          <a:xfrm rot="16200000">
            <a:off x="-601652" y="5675862"/>
            <a:ext cx="1818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70" dirty="0">
                <a:ln>
                  <a:solidFill>
                    <a:schemeClr val="bg1">
                      <a:lumMod val="65000"/>
                      <a:alpha val="4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 Portfolio</a:t>
            </a:r>
            <a:endParaRPr lang="ko-KR" altLang="en-US" sz="1400" spc="-70" dirty="0">
              <a:ln>
                <a:solidFill>
                  <a:schemeClr val="bg1">
                    <a:lumMod val="65000"/>
                    <a:alpha val="40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93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4227513" y="272648"/>
            <a:ext cx="373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/>
              <a:t>Octree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8406B5-B703-4701-AFA3-41AACCBEC350}"/>
              </a:ext>
            </a:extLst>
          </p:cNvPr>
          <p:cNvSpPr txBox="1"/>
          <p:nvPr/>
        </p:nvSpPr>
        <p:spPr>
          <a:xfrm>
            <a:off x="6501392" y="5415326"/>
            <a:ext cx="3992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pc="-15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GameObject</a:t>
            </a:r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들을 공간상에서 나누어 관리한다</a:t>
            </a:r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just"/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 프레임마다 같은 </a:t>
            </a:r>
            <a:r>
              <a:rPr lang="ko-KR" altLang="en-US" spc="-15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바운딩</a:t>
            </a:r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박스내에 있는</a:t>
            </a:r>
            <a:endParaRPr lang="en-US" altLang="ko-KR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/>
            <a:r>
              <a:rPr lang="en-US" altLang="ko-KR" spc="-15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GameObjecte</a:t>
            </a:r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들의 충돌 여부를 검사함</a:t>
            </a:r>
            <a:endParaRPr lang="en-US" altLang="ko-KR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6BBAD9-1BBA-4781-802D-E9BE186A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8" y="864626"/>
            <a:ext cx="5940887" cy="547403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A1AA324-0B4F-4BF3-A899-9BAB4F78302A}"/>
              </a:ext>
            </a:extLst>
          </p:cNvPr>
          <p:cNvGrpSpPr/>
          <p:nvPr/>
        </p:nvGrpSpPr>
        <p:grpSpPr>
          <a:xfrm>
            <a:off x="6394246" y="933195"/>
            <a:ext cx="5417454" cy="4033278"/>
            <a:chOff x="6394246" y="933195"/>
            <a:chExt cx="5417454" cy="403327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22250B9-393F-4D30-9D70-DA8E8E50E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246" y="933195"/>
              <a:ext cx="5417454" cy="2412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29C420B-36D4-4DAD-B0F4-7CF9D5E448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246" y="3345751"/>
              <a:ext cx="5417454" cy="1620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6734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2019300" y="272648"/>
            <a:ext cx="831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/>
              <a:t>Mu</a:t>
            </a:r>
            <a:r>
              <a:rPr lang="en-US" altLang="ko-KR" dirty="0"/>
              <a:t>lti Thread Rendering</a:t>
            </a:r>
            <a:endParaRPr lang="ko-KR" altLang="en-US" dirty="0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8D75CE65-19C0-4A08-AD0D-E9001EC32D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4107760"/>
              </p:ext>
            </p:extLst>
          </p:nvPr>
        </p:nvGraphicFramePr>
        <p:xfrm>
          <a:off x="2019300" y="1096146"/>
          <a:ext cx="8096250" cy="4674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46CE438-5509-4EAC-87CE-FB6D160F7138}"/>
              </a:ext>
            </a:extLst>
          </p:cNvPr>
          <p:cNvSpPr txBox="1"/>
          <p:nvPr/>
        </p:nvSpPr>
        <p:spPr>
          <a:xfrm>
            <a:off x="3495246" y="5842583"/>
            <a:ext cx="51443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sz="20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13%</a:t>
            </a:r>
            <a:r>
              <a:rPr lang="ko-KR" altLang="en-US" sz="20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정도의 성능 향상</a:t>
            </a:r>
            <a:endParaRPr lang="en-US" altLang="ko-KR" sz="2000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0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스레드의 개수는  플레이어의 컴퓨터 프로세서 수에 의존</a:t>
            </a:r>
          </a:p>
          <a:p>
            <a:endParaRPr lang="ko-KR" altLang="en-US" sz="2000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83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1543050" y="272648"/>
            <a:ext cx="910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/>
              <a:t>Particle System </a:t>
            </a:r>
            <a:r>
              <a:rPr lang="en-US" altLang="ko-KR"/>
              <a:t>Based </a:t>
            </a:r>
            <a:r>
              <a:rPr lang="en-US" altLang="ko-KR" dirty="0" err="1"/>
              <a:t>Gpu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CE438-5509-4EAC-87CE-FB6D160F7138}"/>
              </a:ext>
            </a:extLst>
          </p:cNvPr>
          <p:cNvSpPr txBox="1"/>
          <p:nvPr/>
        </p:nvSpPr>
        <p:spPr>
          <a:xfrm>
            <a:off x="8915765" y="1100778"/>
            <a:ext cx="2291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최대 </a:t>
            </a:r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50000</a:t>
            </a:r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ko-KR" altLang="en-US" spc="-15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파티클을</a:t>
            </a:r>
            <a:endParaRPr lang="en-US" altLang="ko-KR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Compute Shader</a:t>
            </a:r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endParaRPr lang="en-US" altLang="ko-KR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시뮬레이션한 모습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3BB89C-4ECC-47EF-BA17-9744E0F1A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47" y="1007194"/>
            <a:ext cx="7724255" cy="539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05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1565073" y="272648"/>
            <a:ext cx="910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/>
              <a:t>Terrain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D3901C-9B55-409D-A163-26DE43058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88" y="1027498"/>
            <a:ext cx="2880077" cy="28668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93E3A3-D82E-43FD-AF23-53BD1FE1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155" y="1025809"/>
            <a:ext cx="2876761" cy="28723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9A559C-D35B-4065-AEB0-EAE457EA2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96" y="1025809"/>
            <a:ext cx="2876761" cy="2868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124D6-B356-4D05-94C2-D5A6C8813F7C}"/>
              </a:ext>
            </a:extLst>
          </p:cNvPr>
          <p:cNvSpPr txBox="1"/>
          <p:nvPr/>
        </p:nvSpPr>
        <p:spPr>
          <a:xfrm>
            <a:off x="1565073" y="4036618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 err="1"/>
              <a:t>HeightMap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7D1A2-214A-495B-A5E8-03190BD53045}"/>
              </a:ext>
            </a:extLst>
          </p:cNvPr>
          <p:cNvSpPr txBox="1"/>
          <p:nvPr/>
        </p:nvSpPr>
        <p:spPr>
          <a:xfrm>
            <a:off x="4491666" y="4036618"/>
            <a:ext cx="3012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/>
              <a:t>S</a:t>
            </a:r>
            <a:r>
              <a:rPr lang="en-US" altLang="ko-KR" dirty="0"/>
              <a:t>tandard Deviation Map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579E66-3B9B-4107-A204-7CB298B372DA}"/>
              </a:ext>
            </a:extLst>
          </p:cNvPr>
          <p:cNvSpPr txBox="1"/>
          <p:nvPr/>
        </p:nvSpPr>
        <p:spPr>
          <a:xfrm>
            <a:off x="8781961" y="4036618"/>
            <a:ext cx="1569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 err="1"/>
              <a:t>NormalMap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99F97-E455-4051-A0F9-9B85F00C9233}"/>
              </a:ext>
            </a:extLst>
          </p:cNvPr>
          <p:cNvSpPr txBox="1"/>
          <p:nvPr/>
        </p:nvSpPr>
        <p:spPr>
          <a:xfrm>
            <a:off x="2307424" y="5122616"/>
            <a:ext cx="7236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프레임워크를 시작하기 전 </a:t>
            </a:r>
            <a:r>
              <a:rPr lang="en-US" altLang="ko-KR" sz="20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HeightMap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이용하여 </a:t>
            </a:r>
            <a:endParaRPr lang="en-US" altLang="ko-KR" sz="20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표준편차 </a:t>
            </a:r>
            <a:r>
              <a:rPr lang="ko-KR" altLang="en-US" sz="20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맵과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노멀맵을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Compute Shader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사용하여 미리 계산한다</a:t>
            </a:r>
            <a:r>
              <a:rPr lang="en-US" altLang="ko-KR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0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446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1565073" y="272648"/>
            <a:ext cx="910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/>
              <a:t>Terrain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CE438-5509-4EAC-87CE-FB6D160F7138}"/>
              </a:ext>
            </a:extLst>
          </p:cNvPr>
          <p:cNvSpPr txBox="1"/>
          <p:nvPr/>
        </p:nvSpPr>
        <p:spPr>
          <a:xfrm>
            <a:off x="2602030" y="5440495"/>
            <a:ext cx="69879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8x8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평면 </a:t>
            </a:r>
            <a:r>
              <a:rPr lang="ko-KR" altLang="en-US" sz="20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메쉬를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Tessllation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 </a:t>
            </a:r>
            <a:r>
              <a:rPr lang="en-US" altLang="ko-KR" sz="20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HeightMap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r>
              <a:rPr lang="en-US" altLang="ko-KR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Vertex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이동</a:t>
            </a:r>
            <a:endParaRPr lang="en-US" altLang="ko-KR" sz="20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Camera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와의 거리와 표준편차 </a:t>
            </a:r>
            <a:r>
              <a:rPr lang="ko-KR" altLang="en-US" sz="20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맵을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사용하여 </a:t>
            </a:r>
            <a:r>
              <a:rPr lang="en-US" altLang="ko-KR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Dynamic LOD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구현</a:t>
            </a:r>
            <a:endParaRPr lang="en-US" altLang="ko-KR" sz="20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 </a:t>
            </a:r>
            <a:r>
              <a:rPr lang="en-US" altLang="ko-KR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Normal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사용하여 </a:t>
            </a:r>
            <a:r>
              <a:rPr lang="en-US" altLang="ko-KR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Lighting</a:t>
            </a:r>
            <a:r>
              <a:rPr lang="ko-KR" altLang="en-US" sz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E9ABE3-38F2-43BC-B4F6-4F1887C7E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90" y="794263"/>
            <a:ext cx="5512234" cy="3831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EA4BAA-BF48-4B69-8F85-FED500666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22" y="789625"/>
            <a:ext cx="5512234" cy="3836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130988-EE37-48D2-A91E-E1D4E58EED4B}"/>
              </a:ext>
            </a:extLst>
          </p:cNvPr>
          <p:cNvSpPr txBox="1"/>
          <p:nvPr/>
        </p:nvSpPr>
        <p:spPr>
          <a:xfrm>
            <a:off x="2284422" y="4959535"/>
            <a:ext cx="1744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Wireframe Mode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6A90F-ED1D-42FC-B251-0A5577215B22}"/>
              </a:ext>
            </a:extLst>
          </p:cNvPr>
          <p:cNvSpPr txBox="1"/>
          <p:nvPr/>
        </p:nvSpPr>
        <p:spPr>
          <a:xfrm>
            <a:off x="8606305" y="4959535"/>
            <a:ext cx="1007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Fill</a:t>
            </a:r>
            <a:r>
              <a:rPr lang="ko-KR" altLang="en-US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Mode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92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1565073" y="272648"/>
            <a:ext cx="910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spc="600" dirty="0"/>
              <a:t>SSAO(Screen Space Ambient Occlusion)</a:t>
            </a:r>
            <a:endParaRPr lang="ko-KR" altLang="en-US" spc="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910FFD-59BD-4CCF-9E7A-D8B3560BF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5" y="2125150"/>
            <a:ext cx="3993765" cy="27886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699536-6153-42CD-AF06-5A6C8CD48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570" y="2154819"/>
            <a:ext cx="3675119" cy="27293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950B6B-47B2-4F4B-AAFF-1D557CE02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590" y="2084767"/>
            <a:ext cx="3993765" cy="28694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10D9A1-4646-4E7E-9B88-5367CDA0A623}"/>
              </a:ext>
            </a:extLst>
          </p:cNvPr>
          <p:cNvSpPr txBox="1"/>
          <p:nvPr/>
        </p:nvSpPr>
        <p:spPr>
          <a:xfrm>
            <a:off x="5455789" y="5155925"/>
            <a:ext cx="12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/>
              <a:t>SSAO Map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6987CC-B6A2-4C44-9897-F8716CB0D43B}"/>
              </a:ext>
            </a:extLst>
          </p:cNvPr>
          <p:cNvSpPr txBox="1"/>
          <p:nvPr/>
        </p:nvSpPr>
        <p:spPr>
          <a:xfrm>
            <a:off x="1376045" y="5155925"/>
            <a:ext cx="1483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SSAO </a:t>
            </a:r>
            <a:r>
              <a:rPr lang="ko-KR" altLang="en-US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330E0-A4D0-4372-A71F-695AD45F5C35}"/>
              </a:ext>
            </a:extLst>
          </p:cNvPr>
          <p:cNvSpPr txBox="1"/>
          <p:nvPr/>
        </p:nvSpPr>
        <p:spPr>
          <a:xfrm>
            <a:off x="9328747" y="5155925"/>
            <a:ext cx="154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SSAO </a:t>
            </a:r>
            <a:r>
              <a:rPr lang="ko-KR" altLang="en-US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후 </a:t>
            </a:r>
          </a:p>
        </p:txBody>
      </p:sp>
    </p:spTree>
    <p:extLst>
      <p:ext uri="{BB962C8B-B14F-4D97-AF65-F5344CB8AC3E}">
        <p14:creationId xmlns:p14="http://schemas.microsoft.com/office/powerpoint/2010/main" val="1824677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1565073" y="272648"/>
            <a:ext cx="910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spc="600" dirty="0"/>
              <a:t>SSR(Screen Space Reflection)</a:t>
            </a:r>
            <a:endParaRPr lang="ko-KR" altLang="en-US" spc="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0D9A1-4646-4E7E-9B88-5367CDA0A623}"/>
              </a:ext>
            </a:extLst>
          </p:cNvPr>
          <p:cNvSpPr txBox="1"/>
          <p:nvPr/>
        </p:nvSpPr>
        <p:spPr>
          <a:xfrm>
            <a:off x="4826110" y="5155925"/>
            <a:ext cx="229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/>
              <a:t>Reflected Color Map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6987CC-B6A2-4C44-9897-F8716CB0D43B}"/>
              </a:ext>
            </a:extLst>
          </p:cNvPr>
          <p:cNvSpPr txBox="1"/>
          <p:nvPr/>
        </p:nvSpPr>
        <p:spPr>
          <a:xfrm>
            <a:off x="1457317" y="5155925"/>
            <a:ext cx="132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SSR </a:t>
            </a:r>
            <a:r>
              <a:rPr lang="ko-KR" altLang="en-US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330E0-A4D0-4372-A71F-695AD45F5C35}"/>
              </a:ext>
            </a:extLst>
          </p:cNvPr>
          <p:cNvSpPr txBox="1"/>
          <p:nvPr/>
        </p:nvSpPr>
        <p:spPr>
          <a:xfrm>
            <a:off x="9410019" y="5155925"/>
            <a:ext cx="1378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SSR </a:t>
            </a:r>
            <a:r>
              <a:rPr lang="ko-KR" altLang="en-US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후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688FC9-BDEE-4AD5-B11D-EB0750379C02}"/>
              </a:ext>
            </a:extLst>
          </p:cNvPr>
          <p:cNvGrpSpPr/>
          <p:nvPr/>
        </p:nvGrpSpPr>
        <p:grpSpPr>
          <a:xfrm>
            <a:off x="210462" y="2220203"/>
            <a:ext cx="11771076" cy="2684716"/>
            <a:chOff x="393837" y="2220203"/>
            <a:chExt cx="11397216" cy="259944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3CD2966-334E-48DF-8BAA-E80C07EA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4826" y="2238549"/>
              <a:ext cx="3686227" cy="258110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2372F74-2685-4A36-8068-B95419DEA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9332" y="2220203"/>
              <a:ext cx="3686226" cy="257989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E7B7E50-31DC-4E08-A643-03581B212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837" y="2228452"/>
              <a:ext cx="3686227" cy="2573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000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1565073" y="272648"/>
            <a:ext cx="910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참고자료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AD4081-30A4-4796-A4E8-8FD9F3577602}"/>
              </a:ext>
            </a:extLst>
          </p:cNvPr>
          <p:cNvSpPr txBox="1"/>
          <p:nvPr/>
        </p:nvSpPr>
        <p:spPr>
          <a:xfrm>
            <a:off x="664615" y="1489105"/>
            <a:ext cx="7727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5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프랭크</a:t>
            </a:r>
            <a:r>
              <a:rPr lang="en-US" altLang="ko-KR" dirty="0"/>
              <a:t>D</a:t>
            </a:r>
            <a:r>
              <a:rPr lang="en-US" altLang="ko-KR"/>
              <a:t>. </a:t>
            </a:r>
            <a:r>
              <a:rPr lang="ko-KR" altLang="en-US"/>
              <a:t>루나</a:t>
            </a:r>
            <a:r>
              <a:rPr lang="en-US" altLang="ko-KR" dirty="0"/>
              <a:t>, </a:t>
            </a:r>
            <a:r>
              <a:rPr lang="ko-KR" altLang="en-US" err="1"/>
              <a:t>류광</a:t>
            </a:r>
            <a:r>
              <a:rPr lang="ko-KR" altLang="en-US"/>
              <a:t> 역</a:t>
            </a:r>
            <a:r>
              <a:rPr lang="en-US" altLang="ko-KR"/>
              <a:t>, </a:t>
            </a:r>
            <a:r>
              <a:rPr lang="ko-KR" altLang="en-US"/>
              <a:t>『</a:t>
            </a:r>
            <a:r>
              <a:rPr lang="en-US" altLang="ko-KR" dirty="0"/>
              <a:t>DirectX12</a:t>
            </a:r>
            <a:r>
              <a:rPr lang="ko-KR" altLang="en-US" dirty="0"/>
              <a:t>를 이용한 게임 </a:t>
            </a:r>
            <a:r>
              <a:rPr lang="ko-KR" altLang="en-US"/>
              <a:t>프로그래밍 입문</a:t>
            </a:r>
            <a:r>
              <a:rPr lang="en-US" altLang="ko-KR" dirty="0"/>
              <a:t>(</a:t>
            </a:r>
            <a:r>
              <a:rPr lang="en-US" altLang="ko-KR"/>
              <a:t>2017)</a:t>
            </a:r>
            <a:r>
              <a:rPr lang="en-US" altLang="ko-KR" dirty="0"/>
              <a:t>』, </a:t>
            </a:r>
            <a:r>
              <a:rPr lang="ko-KR" altLang="en-US"/>
              <a:t>출판사 </a:t>
            </a:r>
            <a:r>
              <a:rPr lang="en-US" altLang="ko-KR" dirty="0"/>
              <a:t>: </a:t>
            </a:r>
            <a:r>
              <a:rPr lang="ko-KR" altLang="en-US" dirty="0" err="1"/>
              <a:t>한빛미디어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B3CF0-FC98-4E47-9B41-DBC2938CDDB9}"/>
              </a:ext>
            </a:extLst>
          </p:cNvPr>
          <p:cNvSpPr txBox="1"/>
          <p:nvPr/>
        </p:nvSpPr>
        <p:spPr>
          <a:xfrm>
            <a:off x="664614" y="2134176"/>
            <a:ext cx="9835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5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/>
              <a:t>Jason </a:t>
            </a:r>
            <a:r>
              <a:rPr lang="en-US" altLang="ko-KR"/>
              <a:t>Zink </a:t>
            </a:r>
            <a:r>
              <a:rPr lang="en-US" altLang="ko-KR" dirty="0"/>
              <a:t>〮 </a:t>
            </a:r>
            <a:r>
              <a:rPr lang="en-US" altLang="ko-KR"/>
              <a:t>Matt Pettineo</a:t>
            </a:r>
            <a:r>
              <a:rPr lang="en-US" altLang="ko-KR" dirty="0"/>
              <a:t> 〮 </a:t>
            </a:r>
            <a:r>
              <a:rPr lang="en-US" altLang="ko-KR"/>
              <a:t>Jack Hoxley </a:t>
            </a:r>
            <a:r>
              <a:rPr lang="en-US" altLang="ko-KR" dirty="0"/>
              <a:t>, </a:t>
            </a:r>
            <a:r>
              <a:rPr lang="ko-KR" altLang="en-US" err="1"/>
              <a:t>류광</a:t>
            </a:r>
            <a:r>
              <a:rPr lang="ko-KR" altLang="en-US"/>
              <a:t> 역</a:t>
            </a:r>
            <a:r>
              <a:rPr lang="en-US" altLang="ko-KR" dirty="0"/>
              <a:t>, </a:t>
            </a:r>
            <a:r>
              <a:rPr lang="ko-KR" altLang="en-US" dirty="0"/>
              <a:t>『</a:t>
            </a:r>
            <a:r>
              <a:rPr lang="ko-KR" altLang="en-US"/>
              <a:t>실용 </a:t>
            </a:r>
            <a:r>
              <a:rPr lang="en-US" altLang="ko-KR" dirty="0"/>
              <a:t>DirectX3D 11 </a:t>
            </a:r>
            <a:r>
              <a:rPr lang="ko-KR" altLang="en-US"/>
              <a:t>렌더링 </a:t>
            </a:r>
            <a:r>
              <a:rPr lang="en-US" altLang="ko-KR"/>
              <a:t>&amp; </a:t>
            </a:r>
            <a:r>
              <a:rPr lang="ko-KR" altLang="en-US"/>
              <a:t>계산</a:t>
            </a:r>
            <a:r>
              <a:rPr lang="en-US" altLang="ko-KR" dirty="0"/>
              <a:t>(</a:t>
            </a:r>
            <a:r>
              <a:rPr lang="en-US" altLang="ko-KR"/>
              <a:t>2013)</a:t>
            </a:r>
            <a:r>
              <a:rPr lang="en-US" altLang="ko-KR" dirty="0"/>
              <a:t>』,</a:t>
            </a:r>
          </a:p>
          <a:p>
            <a:r>
              <a:rPr lang="en-US" altLang="ko-KR" dirty="0"/>
              <a:t> </a:t>
            </a:r>
            <a:r>
              <a:rPr lang="ko-KR" altLang="en-US"/>
              <a:t>출판사 </a:t>
            </a:r>
            <a:r>
              <a:rPr lang="en-US" altLang="ko-KR" dirty="0"/>
              <a:t>: </a:t>
            </a:r>
            <a:r>
              <a:rPr lang="ko-KR" altLang="en-US" dirty="0" err="1"/>
              <a:t>와우북스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51FF9E-A0DC-4825-8276-25246388B727}"/>
              </a:ext>
            </a:extLst>
          </p:cNvPr>
          <p:cNvSpPr txBox="1"/>
          <p:nvPr/>
        </p:nvSpPr>
        <p:spPr>
          <a:xfrm>
            <a:off x="664614" y="3056246"/>
            <a:ext cx="925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5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 err="1"/>
              <a:t>이안</a:t>
            </a:r>
            <a:r>
              <a:rPr lang="ko-KR" altLang="en-US" dirty="0"/>
              <a:t> </a:t>
            </a:r>
            <a:r>
              <a:rPr lang="ko-KR" altLang="en-US" err="1"/>
              <a:t>밀링턴</a:t>
            </a:r>
            <a:r>
              <a:rPr lang="ko-KR" altLang="en-US"/>
              <a:t> </a:t>
            </a:r>
            <a:r>
              <a:rPr lang="en-US" altLang="ko-KR" dirty="0"/>
              <a:t>, </a:t>
            </a:r>
            <a:r>
              <a:rPr lang="ko-KR" altLang="en-US" err="1"/>
              <a:t>진석준</a:t>
            </a:r>
            <a:r>
              <a:rPr lang="ko-KR" altLang="en-US"/>
              <a:t> </a:t>
            </a:r>
            <a:r>
              <a:rPr lang="en-US" altLang="ko-KR" dirty="0"/>
              <a:t>〮 </a:t>
            </a:r>
            <a:r>
              <a:rPr lang="ko-KR" altLang="en-US"/>
              <a:t>박종규 </a:t>
            </a:r>
            <a:r>
              <a:rPr lang="en-US" altLang="ko-KR" dirty="0"/>
              <a:t>〮 </a:t>
            </a:r>
            <a:r>
              <a:rPr lang="ko-KR" altLang="en-US"/>
              <a:t>김도균 역</a:t>
            </a:r>
            <a:r>
              <a:rPr lang="en-US" altLang="ko-KR" dirty="0"/>
              <a:t>, </a:t>
            </a:r>
            <a:r>
              <a:rPr lang="ko-KR" altLang="en-US" dirty="0"/>
              <a:t>『게임 물리 </a:t>
            </a:r>
            <a:r>
              <a:rPr lang="ko-KR" altLang="en-US"/>
              <a:t>엔진 개발</a:t>
            </a:r>
            <a:r>
              <a:rPr lang="en-US" altLang="ko-KR" dirty="0"/>
              <a:t>(</a:t>
            </a:r>
            <a:r>
              <a:rPr lang="en-US" altLang="ko-KR"/>
              <a:t>2016)</a:t>
            </a:r>
            <a:r>
              <a:rPr lang="en-US" altLang="ko-KR" dirty="0"/>
              <a:t>』, </a:t>
            </a:r>
            <a:r>
              <a:rPr lang="ko-KR" altLang="en-US"/>
              <a:t>출판사 </a:t>
            </a:r>
            <a:r>
              <a:rPr lang="en-US" altLang="ko-KR" dirty="0"/>
              <a:t>: </a:t>
            </a:r>
            <a:r>
              <a:rPr lang="ko-KR" altLang="en-US" dirty="0" err="1"/>
              <a:t>지앤선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8B91-6CE7-4EEE-BA91-CBBEE63EA5A5}"/>
              </a:ext>
            </a:extLst>
          </p:cNvPr>
          <p:cNvSpPr txBox="1"/>
          <p:nvPr/>
        </p:nvSpPr>
        <p:spPr>
          <a:xfrm>
            <a:off x="664614" y="3725327"/>
            <a:ext cx="78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5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제이슨 </a:t>
            </a:r>
            <a:r>
              <a:rPr lang="ko-KR" altLang="en-US"/>
              <a:t>그레고리 </a:t>
            </a:r>
            <a:r>
              <a:rPr lang="en-US" altLang="ko-KR" dirty="0"/>
              <a:t>, </a:t>
            </a:r>
            <a:r>
              <a:rPr lang="ko-KR" altLang="en-US"/>
              <a:t>박상희 역</a:t>
            </a:r>
            <a:r>
              <a:rPr lang="en-US" altLang="ko-KR" dirty="0"/>
              <a:t>, </a:t>
            </a:r>
            <a:r>
              <a:rPr lang="ko-KR" altLang="en-US" dirty="0"/>
              <a:t>『게임 </a:t>
            </a:r>
            <a:r>
              <a:rPr lang="ko-KR" altLang="en-US"/>
              <a:t>엔진 아키텍처</a:t>
            </a:r>
            <a:r>
              <a:rPr lang="en-US" altLang="ko-KR" dirty="0"/>
              <a:t>(</a:t>
            </a:r>
            <a:r>
              <a:rPr lang="en-US" altLang="ko-KR"/>
              <a:t>2013)</a:t>
            </a:r>
            <a:r>
              <a:rPr lang="en-US" altLang="ko-KR" dirty="0"/>
              <a:t>』, </a:t>
            </a:r>
            <a:r>
              <a:rPr lang="ko-KR" altLang="en-US"/>
              <a:t>출판사 </a:t>
            </a:r>
            <a:r>
              <a:rPr lang="en-US" altLang="ko-KR" dirty="0"/>
              <a:t>: </a:t>
            </a:r>
            <a:r>
              <a:rPr lang="ko-KR" altLang="en-US" dirty="0" err="1"/>
              <a:t>에이콘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4E2C48-940F-45E7-A078-9314504BCEDA}"/>
              </a:ext>
            </a:extLst>
          </p:cNvPr>
          <p:cNvSpPr txBox="1"/>
          <p:nvPr/>
        </p:nvSpPr>
        <p:spPr>
          <a:xfrm>
            <a:off x="625425" y="4377098"/>
            <a:ext cx="964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5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/>
              <a:t>Published January 21, 2014 by </a:t>
            </a:r>
            <a:r>
              <a:rPr lang="en-US" altLang="ko-KR"/>
              <a:t>Eric Nevala, “</a:t>
            </a:r>
            <a:r>
              <a:rPr lang="en-US" altLang="ko-KR" dirty="0">
                <a:hlinkClick r:id="" action="ppaction://noaction"/>
              </a:rPr>
              <a:t>https://www.gamedev.net/articles/programming/</a:t>
            </a:r>
          </a:p>
          <a:p>
            <a:r>
              <a:rPr lang="en-US" altLang="ko-KR" dirty="0">
                <a:hlinkClick r:id="" action="ppaction://noaction"/>
              </a:rPr>
              <a:t>general-and-gameplay-programming/</a:t>
            </a:r>
            <a:r>
              <a:rPr lang="en-US" altLang="ko-KR">
                <a:hlinkClick r:id="" action="ppaction://noaction"/>
              </a:rPr>
              <a:t>introduction-to-octrees-r3529/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19ABA8-488D-4327-8F41-69F96217F1F2}"/>
              </a:ext>
            </a:extLst>
          </p:cNvPr>
          <p:cNvSpPr txBox="1"/>
          <p:nvPr/>
        </p:nvSpPr>
        <p:spPr>
          <a:xfrm>
            <a:off x="664614" y="5249272"/>
            <a:ext cx="912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5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/>
              <a:t>Published 2019 by </a:t>
            </a:r>
            <a:r>
              <a:rPr lang="en-US" altLang="ko-KR"/>
              <a:t>David Lettier, “</a:t>
            </a:r>
            <a:r>
              <a:rPr lang="en-US" altLang="ko-KR" dirty="0">
                <a:hlinkClick r:id="" action="ppaction://noaction"/>
              </a:rPr>
              <a:t>https://lettier.github.io/3d-game-shaders-for-beginners</a:t>
            </a:r>
          </a:p>
          <a:p>
            <a:r>
              <a:rPr lang="en-US" altLang="ko-KR" dirty="0">
                <a:hlinkClick r:id="" action="ppaction://noaction"/>
              </a:rPr>
              <a:t>/screen-space-reflection</a:t>
            </a:r>
            <a:r>
              <a:rPr lang="en-US" altLang="ko-KR">
                <a:hlinkClick r:id="" action="ppaction://noaction"/>
              </a:rPr>
              <a:t>.html</a:t>
            </a:r>
            <a:r>
              <a:rPr lang="en-US" altLang="ko-KR" dirty="0"/>
              <a:t>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184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실내, 테이블, 책상, 컴퓨터이(가) 표시된 사진&#10;&#10;자동 생성된 설명">
            <a:extLst>
              <a:ext uri="{FF2B5EF4-FFF2-40B4-BE49-F238E27FC236}">
                <a16:creationId xmlns:a16="http://schemas.microsoft.com/office/drawing/2014/main" id="{DAA09DBD-1D79-4CDC-9B2E-0564FB856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347941-9DD8-4D8B-ABF2-4BE407126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189782-00F0-4B9A-AFC5-C95AFF7DB1FD}"/>
              </a:ext>
            </a:extLst>
          </p:cNvPr>
          <p:cNvSpPr txBox="1"/>
          <p:nvPr/>
        </p:nvSpPr>
        <p:spPr>
          <a:xfrm>
            <a:off x="5230218" y="3167390"/>
            <a:ext cx="1731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006C9E-5AE7-40F9-852C-C878D417E700}"/>
              </a:ext>
            </a:extLst>
          </p:cNvPr>
          <p:cNvSpPr txBox="1"/>
          <p:nvPr/>
        </p:nvSpPr>
        <p:spPr>
          <a:xfrm>
            <a:off x="10267248" y="5963699"/>
            <a:ext cx="3067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박세준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356585-02CC-4E62-8B97-EE96C488946A}"/>
              </a:ext>
            </a:extLst>
          </p:cNvPr>
          <p:cNvSpPr txBox="1"/>
          <p:nvPr/>
        </p:nvSpPr>
        <p:spPr>
          <a:xfrm>
            <a:off x="10267248" y="6249904"/>
            <a:ext cx="3067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qnpfrdl1@gmail.com</a:t>
            </a:r>
            <a:endParaRPr lang="ko-KR" altLang="en-US" sz="14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0817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5186972" y="265270"/>
            <a:ext cx="1818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20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인적사항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6C720-A3D4-4152-AE55-F239E15D9C1F}"/>
              </a:ext>
            </a:extLst>
          </p:cNvPr>
          <p:cNvSpPr txBox="1"/>
          <p:nvPr/>
        </p:nvSpPr>
        <p:spPr>
          <a:xfrm>
            <a:off x="6638926" y="1753710"/>
            <a:ext cx="89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박세준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ECAA3-C404-4447-9E7B-ED4FA384FA51}"/>
              </a:ext>
            </a:extLst>
          </p:cNvPr>
          <p:cNvSpPr txBox="1"/>
          <p:nvPr/>
        </p:nvSpPr>
        <p:spPr>
          <a:xfrm>
            <a:off x="6638925" y="2123042"/>
            <a:ext cx="150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1995. 08. 12</a:t>
            </a:r>
            <a:endParaRPr lang="ko-KR" altLang="en-US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B7A3FE-E369-45D8-8F74-3FE5B662C04A}"/>
              </a:ext>
            </a:extLst>
          </p:cNvPr>
          <p:cNvSpPr txBox="1"/>
          <p:nvPr/>
        </p:nvSpPr>
        <p:spPr>
          <a:xfrm>
            <a:off x="6638925" y="2492374"/>
            <a:ext cx="236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qnpfrdl1@gmail.com</a:t>
            </a:r>
            <a:endParaRPr lang="ko-KR" altLang="en-US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07A870-2D3B-44F9-8862-F7EF132069E4}"/>
              </a:ext>
            </a:extLst>
          </p:cNvPr>
          <p:cNvSpPr txBox="1"/>
          <p:nvPr/>
        </p:nvSpPr>
        <p:spPr>
          <a:xfrm>
            <a:off x="6638925" y="2861706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010-2559-2661</a:t>
            </a:r>
            <a:endParaRPr lang="ko-KR" altLang="en-US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6B6652-54E4-419A-A8B5-8684B712FD4B}"/>
              </a:ext>
            </a:extLst>
          </p:cNvPr>
          <p:cNvSpPr txBox="1"/>
          <p:nvPr/>
        </p:nvSpPr>
        <p:spPr>
          <a:xfrm>
            <a:off x="6638925" y="4396345"/>
            <a:ext cx="56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2020. 08 </a:t>
            </a:r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</a:t>
            </a:r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한국산업기술대학교 게임공학과 졸업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8406B5-B703-4701-AFA3-41AACCBEC350}"/>
              </a:ext>
            </a:extLst>
          </p:cNvPr>
          <p:cNvSpPr txBox="1"/>
          <p:nvPr/>
        </p:nvSpPr>
        <p:spPr>
          <a:xfrm>
            <a:off x="6638925" y="4765677"/>
            <a:ext cx="56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2014. 02  |  </a:t>
            </a:r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사우고등학교 졸업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442D5B-5770-47FB-919F-BF7E72388F92}"/>
              </a:ext>
            </a:extLst>
          </p:cNvPr>
          <p:cNvSpPr txBox="1"/>
          <p:nvPr/>
        </p:nvSpPr>
        <p:spPr>
          <a:xfrm>
            <a:off x="6638925" y="3231038"/>
            <a:ext cx="150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경기도</a:t>
            </a:r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김포</a:t>
            </a:r>
          </a:p>
        </p:txBody>
      </p:sp>
    </p:spTree>
    <p:extLst>
      <p:ext uri="{BB962C8B-B14F-4D97-AF65-F5344CB8AC3E}">
        <p14:creationId xmlns:p14="http://schemas.microsoft.com/office/powerpoint/2010/main" val="60471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4227513" y="272648"/>
            <a:ext cx="373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프로젝트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8406B5-B703-4701-AFA3-41AACCBEC350}"/>
              </a:ext>
            </a:extLst>
          </p:cNvPr>
          <p:cNvSpPr txBox="1"/>
          <p:nvPr/>
        </p:nvSpPr>
        <p:spPr>
          <a:xfrm>
            <a:off x="8113367" y="5554444"/>
            <a:ext cx="3992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DirectX 12</a:t>
            </a:r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이용한 프로젝트로</a:t>
            </a:r>
            <a:endParaRPr lang="en-US" altLang="ko-KR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프레임워크 제작 및 렌더링 부분 위주로 제작</a:t>
            </a:r>
            <a:r>
              <a: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0E4263C-7874-4B8E-873D-51926A25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62" y="1306387"/>
            <a:ext cx="7327101" cy="48943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CC7AFA-8930-41DB-9794-0915C8C54C79}"/>
              </a:ext>
            </a:extLst>
          </p:cNvPr>
          <p:cNvSpPr txBox="1"/>
          <p:nvPr/>
        </p:nvSpPr>
        <p:spPr>
          <a:xfrm>
            <a:off x="478237" y="865286"/>
            <a:ext cx="9384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4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주소  </a:t>
            </a:r>
            <a:r>
              <a:rPr lang="en-US" altLang="ko-KR" sz="14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 </a:t>
            </a:r>
            <a:r>
              <a:rPr lang="en-US" altLang="ko-KR" sz="1400" dirty="0">
                <a:hlinkClick r:id="rId3"/>
              </a:rPr>
              <a:t>https://github.com/2014182016/My-D3D12-Framework</a:t>
            </a:r>
            <a:endParaRPr lang="ko-KR" altLang="en-US" sz="1400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041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4227513" y="272648"/>
            <a:ext cx="373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프레임워크 흐름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2715F9-D75E-4821-9C8E-D9DA34B5396D}"/>
              </a:ext>
            </a:extLst>
          </p:cNvPr>
          <p:cNvGrpSpPr/>
          <p:nvPr/>
        </p:nvGrpSpPr>
        <p:grpSpPr>
          <a:xfrm>
            <a:off x="1516778" y="1243217"/>
            <a:ext cx="1610687" cy="503339"/>
            <a:chOff x="2424418" y="1844140"/>
            <a:chExt cx="1610687" cy="503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0CF7AB-4531-4EEB-849B-8EF40FD7B538}"/>
                </a:ext>
              </a:extLst>
            </p:cNvPr>
            <p:cNvSpPr/>
            <p:nvPr/>
          </p:nvSpPr>
          <p:spPr>
            <a:xfrm>
              <a:off x="2424418" y="1844140"/>
              <a:ext cx="1610687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0144D9-C3ED-4580-8C54-AD9548636292}"/>
                </a:ext>
              </a:extLst>
            </p:cNvPr>
            <p:cNvSpPr txBox="1"/>
            <p:nvPr/>
          </p:nvSpPr>
          <p:spPr>
            <a:xfrm>
              <a:off x="2806513" y="1914039"/>
              <a:ext cx="8050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 err="1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WinApp</a:t>
              </a:r>
              <a:endParaRPr lang="ko-KR" altLang="en-US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4BC0A5-593B-4027-A103-ADF46C5B0760}"/>
              </a:ext>
            </a:extLst>
          </p:cNvPr>
          <p:cNvGrpSpPr/>
          <p:nvPr/>
        </p:nvGrpSpPr>
        <p:grpSpPr>
          <a:xfrm>
            <a:off x="4214687" y="1243217"/>
            <a:ext cx="1610687" cy="503339"/>
            <a:chOff x="5122327" y="1844140"/>
            <a:chExt cx="1610687" cy="50333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8F17E75-3515-4BE9-867C-8FB12A6D8537}"/>
                </a:ext>
              </a:extLst>
            </p:cNvPr>
            <p:cNvSpPr/>
            <p:nvPr/>
          </p:nvSpPr>
          <p:spPr>
            <a:xfrm>
              <a:off x="5122327" y="1844140"/>
              <a:ext cx="1610687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A28BD6-A2F9-4BE4-BA51-2CE4D5CC01D4}"/>
                </a:ext>
              </a:extLst>
            </p:cNvPr>
            <p:cNvSpPr txBox="1"/>
            <p:nvPr/>
          </p:nvSpPr>
          <p:spPr>
            <a:xfrm>
              <a:off x="5502613" y="1923410"/>
              <a:ext cx="8370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D3DApp</a:t>
              </a:r>
              <a:endParaRPr lang="ko-KR" altLang="en-US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661EC6-640B-4624-91A0-7E97D1F14F40}"/>
              </a:ext>
            </a:extLst>
          </p:cNvPr>
          <p:cNvGrpSpPr/>
          <p:nvPr/>
        </p:nvGrpSpPr>
        <p:grpSpPr>
          <a:xfrm>
            <a:off x="6912596" y="1243217"/>
            <a:ext cx="1705589" cy="503339"/>
            <a:chOff x="7820236" y="1844140"/>
            <a:chExt cx="1705589" cy="5033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1BC02AE-BF71-4C52-8A78-180875017D59}"/>
                </a:ext>
              </a:extLst>
            </p:cNvPr>
            <p:cNvSpPr/>
            <p:nvPr/>
          </p:nvSpPr>
          <p:spPr>
            <a:xfrm>
              <a:off x="7820236" y="1844140"/>
              <a:ext cx="1705589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0589A0-3C01-4E32-8F25-45C7C397E452}"/>
                </a:ext>
              </a:extLst>
            </p:cNvPr>
            <p:cNvSpPr txBox="1"/>
            <p:nvPr/>
          </p:nvSpPr>
          <p:spPr>
            <a:xfrm>
              <a:off x="7967771" y="1909997"/>
              <a:ext cx="14105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D3DFramework</a:t>
              </a:r>
              <a:endParaRPr lang="ko-KR" altLang="en-US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22432EF-20C9-4398-B23A-768A649D0865}"/>
              </a:ext>
            </a:extLst>
          </p:cNvPr>
          <p:cNvCxnSpPr>
            <a:stCxn id="7" idx="2"/>
          </p:cNvCxnSpPr>
          <p:nvPr/>
        </p:nvCxnSpPr>
        <p:spPr>
          <a:xfrm flipH="1">
            <a:off x="2322120" y="1746556"/>
            <a:ext cx="2" cy="42966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BA3C382-BF87-42A1-9348-F24CD1F0794D}"/>
              </a:ext>
            </a:extLst>
          </p:cNvPr>
          <p:cNvCxnSpPr/>
          <p:nvPr/>
        </p:nvCxnSpPr>
        <p:spPr>
          <a:xfrm flipH="1">
            <a:off x="5020028" y="1746556"/>
            <a:ext cx="2" cy="42966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238609F-D8DB-429C-ABDC-8622AE999874}"/>
              </a:ext>
            </a:extLst>
          </p:cNvPr>
          <p:cNvCxnSpPr/>
          <p:nvPr/>
        </p:nvCxnSpPr>
        <p:spPr>
          <a:xfrm flipH="1">
            <a:off x="7765389" y="1761298"/>
            <a:ext cx="2" cy="42966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80CA0DD-FEDE-4361-B177-2BC5B42BFC47}"/>
              </a:ext>
            </a:extLst>
          </p:cNvPr>
          <p:cNvCxnSpPr>
            <a:cxnSpLocks/>
          </p:cNvCxnSpPr>
          <p:nvPr/>
        </p:nvCxnSpPr>
        <p:spPr>
          <a:xfrm>
            <a:off x="2301388" y="2965522"/>
            <a:ext cx="2611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09BF3DF-67A4-4DEA-AD7F-5BB4806E8E19}"/>
              </a:ext>
            </a:extLst>
          </p:cNvPr>
          <p:cNvSpPr txBox="1"/>
          <p:nvPr/>
        </p:nvSpPr>
        <p:spPr>
          <a:xfrm>
            <a:off x="3193173" y="2620999"/>
            <a:ext cx="1069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Initialize()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36A86A-E55D-4710-B125-A83CD63C1C73}"/>
              </a:ext>
            </a:extLst>
          </p:cNvPr>
          <p:cNvSpPr/>
          <p:nvPr/>
        </p:nvSpPr>
        <p:spPr>
          <a:xfrm>
            <a:off x="4931108" y="2918469"/>
            <a:ext cx="136373" cy="20687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B40416-CFF5-48C1-B4E4-FFB95216A0FE}"/>
              </a:ext>
            </a:extLst>
          </p:cNvPr>
          <p:cNvSpPr/>
          <p:nvPr/>
        </p:nvSpPr>
        <p:spPr>
          <a:xfrm>
            <a:off x="7697199" y="3756892"/>
            <a:ext cx="136379" cy="11605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09D430A-55D3-4550-BAE1-D08BA98BB28A}"/>
              </a:ext>
            </a:extLst>
          </p:cNvPr>
          <p:cNvCxnSpPr>
            <a:cxnSpLocks/>
          </p:cNvCxnSpPr>
          <p:nvPr/>
        </p:nvCxnSpPr>
        <p:spPr>
          <a:xfrm>
            <a:off x="5067482" y="3825402"/>
            <a:ext cx="2611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2D806AF-FE17-45D6-A412-C2A26DC38F08}"/>
              </a:ext>
            </a:extLst>
          </p:cNvPr>
          <p:cNvSpPr txBox="1"/>
          <p:nvPr/>
        </p:nvSpPr>
        <p:spPr>
          <a:xfrm>
            <a:off x="5905398" y="3516786"/>
            <a:ext cx="1069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Initialize()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784C919-35D2-4512-B90E-D5AA7DD0E751}"/>
              </a:ext>
            </a:extLst>
          </p:cNvPr>
          <p:cNvCxnSpPr>
            <a:cxnSpLocks/>
          </p:cNvCxnSpPr>
          <p:nvPr/>
        </p:nvCxnSpPr>
        <p:spPr>
          <a:xfrm flipH="1">
            <a:off x="5067476" y="4729987"/>
            <a:ext cx="2629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C7A9D7F-B1D2-47F8-9CB5-74C62B21C8AC}"/>
              </a:ext>
            </a:extLst>
          </p:cNvPr>
          <p:cNvCxnSpPr>
            <a:cxnSpLocks/>
          </p:cNvCxnSpPr>
          <p:nvPr/>
        </p:nvCxnSpPr>
        <p:spPr>
          <a:xfrm flipH="1">
            <a:off x="2387832" y="4917438"/>
            <a:ext cx="2543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CD9282-5E85-4A86-9789-3EDADE38B580}"/>
              </a:ext>
            </a:extLst>
          </p:cNvPr>
          <p:cNvSpPr txBox="1"/>
          <p:nvPr/>
        </p:nvSpPr>
        <p:spPr>
          <a:xfrm>
            <a:off x="5990235" y="4377969"/>
            <a:ext cx="773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return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AABC37-86B6-4593-86B2-202690911FFE}"/>
              </a:ext>
            </a:extLst>
          </p:cNvPr>
          <p:cNvSpPr txBox="1"/>
          <p:nvPr/>
        </p:nvSpPr>
        <p:spPr>
          <a:xfrm>
            <a:off x="3295336" y="4560710"/>
            <a:ext cx="773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return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CDC9D5-3657-4E16-8B67-0867F68AEBB0}"/>
              </a:ext>
            </a:extLst>
          </p:cNvPr>
          <p:cNvSpPr/>
          <p:nvPr/>
        </p:nvSpPr>
        <p:spPr>
          <a:xfrm>
            <a:off x="2253933" y="1898440"/>
            <a:ext cx="133899" cy="34573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C8CA85-028A-4136-B314-B44F191A1821}"/>
              </a:ext>
            </a:extLst>
          </p:cNvPr>
          <p:cNvSpPr/>
          <p:nvPr/>
        </p:nvSpPr>
        <p:spPr>
          <a:xfrm>
            <a:off x="2326739" y="2095869"/>
            <a:ext cx="122185" cy="58026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10038F2-F069-4803-8FD4-39535D323399}"/>
              </a:ext>
            </a:extLst>
          </p:cNvPr>
          <p:cNvCxnSpPr/>
          <p:nvPr/>
        </p:nvCxnSpPr>
        <p:spPr>
          <a:xfrm>
            <a:off x="2448924" y="2203237"/>
            <a:ext cx="3365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625D0D-BC9C-4D83-9C00-3543CBCAD018}"/>
              </a:ext>
            </a:extLst>
          </p:cNvPr>
          <p:cNvCxnSpPr/>
          <p:nvPr/>
        </p:nvCxnSpPr>
        <p:spPr>
          <a:xfrm>
            <a:off x="2785449" y="2203237"/>
            <a:ext cx="0" cy="351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AD1F59E-08C5-4B0E-89AE-A7E36C459820}"/>
              </a:ext>
            </a:extLst>
          </p:cNvPr>
          <p:cNvCxnSpPr/>
          <p:nvPr/>
        </p:nvCxnSpPr>
        <p:spPr>
          <a:xfrm flipH="1">
            <a:off x="2448924" y="2554524"/>
            <a:ext cx="336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A084644-E331-4A60-93A6-2B94E48CA95F}"/>
              </a:ext>
            </a:extLst>
          </p:cNvPr>
          <p:cNvSpPr txBox="1"/>
          <p:nvPr/>
        </p:nvSpPr>
        <p:spPr>
          <a:xfrm>
            <a:off x="2522287" y="1867095"/>
            <a:ext cx="121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InitWindow</a:t>
            </a:r>
            <a:r>
              <a:rPr lang="en-US" altLang="ko-KR" sz="14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  <a:endParaRPr lang="ko-KR" altLang="en-US" sz="14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AB9A78-3398-4FB8-ABCB-2213A3D833A1}"/>
              </a:ext>
            </a:extLst>
          </p:cNvPr>
          <p:cNvSpPr/>
          <p:nvPr/>
        </p:nvSpPr>
        <p:spPr>
          <a:xfrm>
            <a:off x="5013485" y="3058131"/>
            <a:ext cx="122185" cy="58026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C777492-13C9-4A76-9258-6D5F30FC51E5}"/>
              </a:ext>
            </a:extLst>
          </p:cNvPr>
          <p:cNvCxnSpPr/>
          <p:nvPr/>
        </p:nvCxnSpPr>
        <p:spPr>
          <a:xfrm>
            <a:off x="5135670" y="3165499"/>
            <a:ext cx="3365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2177147-1882-4E87-8F8C-61EA13962D67}"/>
              </a:ext>
            </a:extLst>
          </p:cNvPr>
          <p:cNvCxnSpPr/>
          <p:nvPr/>
        </p:nvCxnSpPr>
        <p:spPr>
          <a:xfrm>
            <a:off x="5472195" y="3165499"/>
            <a:ext cx="0" cy="351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8B4D5A8-3186-457E-849C-03F1ADFAF346}"/>
              </a:ext>
            </a:extLst>
          </p:cNvPr>
          <p:cNvCxnSpPr/>
          <p:nvPr/>
        </p:nvCxnSpPr>
        <p:spPr>
          <a:xfrm flipH="1">
            <a:off x="5135670" y="3516786"/>
            <a:ext cx="336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1EDB381-CBF3-48B0-8ACB-DA1CEC3A6C67}"/>
              </a:ext>
            </a:extLst>
          </p:cNvPr>
          <p:cNvSpPr txBox="1"/>
          <p:nvPr/>
        </p:nvSpPr>
        <p:spPr>
          <a:xfrm>
            <a:off x="5145224" y="2838993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InitDirect3D()</a:t>
            </a:r>
            <a:endParaRPr lang="ko-KR" altLang="en-US" sz="14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5E33BF8-901B-4622-A6F3-78B6B1CAB3C7}"/>
              </a:ext>
            </a:extLst>
          </p:cNvPr>
          <p:cNvSpPr/>
          <p:nvPr/>
        </p:nvSpPr>
        <p:spPr>
          <a:xfrm>
            <a:off x="7779582" y="3913376"/>
            <a:ext cx="122185" cy="58026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F2F81DE-22A4-40D6-93D1-15403C8C8E39}"/>
              </a:ext>
            </a:extLst>
          </p:cNvPr>
          <p:cNvCxnSpPr/>
          <p:nvPr/>
        </p:nvCxnSpPr>
        <p:spPr>
          <a:xfrm>
            <a:off x="7901767" y="4020744"/>
            <a:ext cx="3365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C30216D-A6BF-4C8D-A569-A84E5B769061}"/>
              </a:ext>
            </a:extLst>
          </p:cNvPr>
          <p:cNvCxnSpPr/>
          <p:nvPr/>
        </p:nvCxnSpPr>
        <p:spPr>
          <a:xfrm>
            <a:off x="8238292" y="4020744"/>
            <a:ext cx="0" cy="351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022B705-B562-42D3-923C-4B815A3502A0}"/>
              </a:ext>
            </a:extLst>
          </p:cNvPr>
          <p:cNvCxnSpPr/>
          <p:nvPr/>
        </p:nvCxnSpPr>
        <p:spPr>
          <a:xfrm flipH="1">
            <a:off x="7901767" y="4372031"/>
            <a:ext cx="336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F6B0873-E79F-46A0-AAAA-A26EF8820BBD}"/>
              </a:ext>
            </a:extLst>
          </p:cNvPr>
          <p:cNvSpPr txBox="1"/>
          <p:nvPr/>
        </p:nvSpPr>
        <p:spPr>
          <a:xfrm>
            <a:off x="7881078" y="3673695"/>
            <a:ext cx="1478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InitFramework</a:t>
            </a:r>
            <a:r>
              <a:rPr lang="en-US" altLang="ko-KR" sz="14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  <a:endParaRPr lang="ko-KR" altLang="en-US" sz="14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사각형: 모서리가 접힌 도형 47">
            <a:extLst>
              <a:ext uri="{FF2B5EF4-FFF2-40B4-BE49-F238E27FC236}">
                <a16:creationId xmlns:a16="http://schemas.microsoft.com/office/drawing/2014/main" id="{7442288B-7C67-4943-A76A-AD90FD655A2D}"/>
              </a:ext>
            </a:extLst>
          </p:cNvPr>
          <p:cNvSpPr/>
          <p:nvPr/>
        </p:nvSpPr>
        <p:spPr>
          <a:xfrm flipH="1" flipV="1">
            <a:off x="3736513" y="2051724"/>
            <a:ext cx="1257286" cy="496832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6B3818D-C2D1-45B0-B18C-C6FFD5CA455D}"/>
              </a:ext>
            </a:extLst>
          </p:cNvPr>
          <p:cNvSpPr/>
          <p:nvPr/>
        </p:nvSpPr>
        <p:spPr>
          <a:xfrm>
            <a:off x="3713617" y="2126975"/>
            <a:ext cx="13270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윈도우 초기화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1BB4095-6F4A-4AB6-91F6-EC429855B663}"/>
              </a:ext>
            </a:extLst>
          </p:cNvPr>
          <p:cNvCxnSpPr>
            <a:cxnSpLocks/>
          </p:cNvCxnSpPr>
          <p:nvPr/>
        </p:nvCxnSpPr>
        <p:spPr>
          <a:xfrm>
            <a:off x="2818410" y="2315000"/>
            <a:ext cx="89520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사각형: 모서리가 접힌 도형 50">
            <a:extLst>
              <a:ext uri="{FF2B5EF4-FFF2-40B4-BE49-F238E27FC236}">
                <a16:creationId xmlns:a16="http://schemas.microsoft.com/office/drawing/2014/main" id="{23366C1F-C4F7-4FDC-80FD-C5199C706D44}"/>
              </a:ext>
            </a:extLst>
          </p:cNvPr>
          <p:cNvSpPr/>
          <p:nvPr/>
        </p:nvSpPr>
        <p:spPr>
          <a:xfrm flipH="1" flipV="1">
            <a:off x="6419611" y="3027988"/>
            <a:ext cx="1257286" cy="496832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BED1DB1-AE85-4296-911A-7C5DDB402352}"/>
              </a:ext>
            </a:extLst>
          </p:cNvPr>
          <p:cNvSpPr/>
          <p:nvPr/>
        </p:nvSpPr>
        <p:spPr>
          <a:xfrm>
            <a:off x="6404223" y="2992882"/>
            <a:ext cx="13270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DirectX </a:t>
            </a:r>
            <a:r>
              <a:rPr lang="ko-KR" altLang="en-US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관련</a:t>
            </a:r>
            <a:endParaRPr lang="en-US" altLang="ko-KR" sz="1600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장치 초기화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CAB80E8-51D8-499B-A536-453D99F94D08}"/>
              </a:ext>
            </a:extLst>
          </p:cNvPr>
          <p:cNvCxnSpPr>
            <a:cxnSpLocks/>
          </p:cNvCxnSpPr>
          <p:nvPr/>
        </p:nvCxnSpPr>
        <p:spPr>
          <a:xfrm>
            <a:off x="5486714" y="3329912"/>
            <a:ext cx="89520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사각형: 모서리가 접힌 도형 53">
            <a:extLst>
              <a:ext uri="{FF2B5EF4-FFF2-40B4-BE49-F238E27FC236}">
                <a16:creationId xmlns:a16="http://schemas.microsoft.com/office/drawing/2014/main" id="{210FFF00-42DC-4592-8371-05F26CF7F018}"/>
              </a:ext>
            </a:extLst>
          </p:cNvPr>
          <p:cNvSpPr/>
          <p:nvPr/>
        </p:nvSpPr>
        <p:spPr>
          <a:xfrm flipH="1" flipV="1">
            <a:off x="9200213" y="3924616"/>
            <a:ext cx="1699071" cy="956190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E413492-122E-43EB-B24D-D3D8D49E3E4E}"/>
              </a:ext>
            </a:extLst>
          </p:cNvPr>
          <p:cNvSpPr/>
          <p:nvPr/>
        </p:nvSpPr>
        <p:spPr>
          <a:xfrm>
            <a:off x="9180385" y="4028738"/>
            <a:ext cx="17189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프레임워크에 사용할 오브젝트 생성 및</a:t>
            </a:r>
            <a:endParaRPr lang="en-US" altLang="ko-KR" sz="1600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초기화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5B8D129-4B4A-4360-9442-C921A8C23221}"/>
              </a:ext>
            </a:extLst>
          </p:cNvPr>
          <p:cNvCxnSpPr>
            <a:cxnSpLocks/>
          </p:cNvCxnSpPr>
          <p:nvPr/>
        </p:nvCxnSpPr>
        <p:spPr>
          <a:xfrm>
            <a:off x="8282111" y="4187892"/>
            <a:ext cx="89520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588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4227513" y="272648"/>
            <a:ext cx="373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프레임워크 흐름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CE73987-0AD7-46B2-9400-5849AC5F1E57}"/>
              </a:ext>
            </a:extLst>
          </p:cNvPr>
          <p:cNvCxnSpPr>
            <a:cxnSpLocks/>
          </p:cNvCxnSpPr>
          <p:nvPr/>
        </p:nvCxnSpPr>
        <p:spPr>
          <a:xfrm>
            <a:off x="2734460" y="1092666"/>
            <a:ext cx="0" cy="486561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F2A03AF-4D12-49C7-8028-0AC2F486A3B7}"/>
              </a:ext>
            </a:extLst>
          </p:cNvPr>
          <p:cNvCxnSpPr>
            <a:cxnSpLocks/>
          </p:cNvCxnSpPr>
          <p:nvPr/>
        </p:nvCxnSpPr>
        <p:spPr>
          <a:xfrm>
            <a:off x="5432368" y="1151389"/>
            <a:ext cx="0" cy="480689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E2AAAF0-4CB6-4756-8308-58DCA7D34D8A}"/>
              </a:ext>
            </a:extLst>
          </p:cNvPr>
          <p:cNvCxnSpPr>
            <a:cxnSpLocks/>
          </p:cNvCxnSpPr>
          <p:nvPr/>
        </p:nvCxnSpPr>
        <p:spPr>
          <a:xfrm>
            <a:off x="8177729" y="1151389"/>
            <a:ext cx="0" cy="48216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C5684CA-D19A-4E72-97A3-F713298C1B4C}"/>
              </a:ext>
            </a:extLst>
          </p:cNvPr>
          <p:cNvGrpSpPr/>
          <p:nvPr/>
        </p:nvGrpSpPr>
        <p:grpSpPr>
          <a:xfrm>
            <a:off x="1375445" y="1767840"/>
            <a:ext cx="7969541" cy="3913064"/>
            <a:chOff x="1870745" y="1895912"/>
            <a:chExt cx="7969541" cy="447079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68021BE-2268-4F07-91B7-0BFCEC42A6F5}"/>
                </a:ext>
              </a:extLst>
            </p:cNvPr>
            <p:cNvSpPr/>
            <p:nvPr/>
          </p:nvSpPr>
          <p:spPr>
            <a:xfrm>
              <a:off x="1870745" y="1895912"/>
              <a:ext cx="7969541" cy="447079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4BC23C3-1EA2-4FEC-9075-CCA2AF1BCEF9}"/>
                </a:ext>
              </a:extLst>
            </p:cNvPr>
            <p:cNvCxnSpPr/>
            <p:nvPr/>
          </p:nvCxnSpPr>
          <p:spPr>
            <a:xfrm>
              <a:off x="1870745" y="2290694"/>
              <a:ext cx="98151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751F479-85CD-4B56-9B2A-001FF371A486}"/>
                </a:ext>
              </a:extLst>
            </p:cNvPr>
            <p:cNvCxnSpPr/>
            <p:nvPr/>
          </p:nvCxnSpPr>
          <p:spPr>
            <a:xfrm flipV="1">
              <a:off x="2852257" y="1895912"/>
              <a:ext cx="276837" cy="39478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E7CB6BC-66F0-46F6-A863-252B48CC0EFB}"/>
                </a:ext>
              </a:extLst>
            </p:cNvPr>
            <p:cNvSpPr txBox="1"/>
            <p:nvPr/>
          </p:nvSpPr>
          <p:spPr>
            <a:xfrm>
              <a:off x="2106286" y="1895912"/>
              <a:ext cx="645305" cy="3868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Loop</a:t>
              </a:r>
              <a:endParaRPr lang="ko-KR" altLang="en-US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639D391-156C-4A8D-B857-1841CB6992C5}"/>
              </a:ext>
            </a:extLst>
          </p:cNvPr>
          <p:cNvSpPr/>
          <p:nvPr/>
        </p:nvSpPr>
        <p:spPr>
          <a:xfrm>
            <a:off x="2679175" y="2069735"/>
            <a:ext cx="133899" cy="34573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AD67592-8BD9-4DAE-9BA9-56390CB30141}"/>
              </a:ext>
            </a:extLst>
          </p:cNvPr>
          <p:cNvSpPr/>
          <p:nvPr/>
        </p:nvSpPr>
        <p:spPr>
          <a:xfrm>
            <a:off x="5390582" y="2333713"/>
            <a:ext cx="114401" cy="11917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22F8B56-5206-4B16-9F0F-45FC5E225748}"/>
              </a:ext>
            </a:extLst>
          </p:cNvPr>
          <p:cNvSpPr/>
          <p:nvPr/>
        </p:nvSpPr>
        <p:spPr>
          <a:xfrm>
            <a:off x="8121400" y="2489485"/>
            <a:ext cx="112658" cy="8802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8EB470B-1D31-46C5-A26F-4B91042459C2}"/>
              </a:ext>
            </a:extLst>
          </p:cNvPr>
          <p:cNvCxnSpPr>
            <a:cxnSpLocks/>
          </p:cNvCxnSpPr>
          <p:nvPr/>
        </p:nvCxnSpPr>
        <p:spPr>
          <a:xfrm>
            <a:off x="2813074" y="2333713"/>
            <a:ext cx="2577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90B64FF-39E2-404F-867D-3101090E3A20}"/>
              </a:ext>
            </a:extLst>
          </p:cNvPr>
          <p:cNvCxnSpPr>
            <a:cxnSpLocks/>
          </p:cNvCxnSpPr>
          <p:nvPr/>
        </p:nvCxnSpPr>
        <p:spPr>
          <a:xfrm>
            <a:off x="5504983" y="2489485"/>
            <a:ext cx="26164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4D0491D-44ED-40DA-93B6-61178C76B2A8}"/>
              </a:ext>
            </a:extLst>
          </p:cNvPr>
          <p:cNvSpPr txBox="1"/>
          <p:nvPr/>
        </p:nvSpPr>
        <p:spPr>
          <a:xfrm>
            <a:off x="3328750" y="1964572"/>
            <a:ext cx="160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Tick(</a:t>
            </a:r>
            <a:r>
              <a:rPr lang="en-US" altLang="ko-KR" sz="16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deltaTime</a:t>
            </a:r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621A8EE-410A-4912-B816-4D4D3905C671}"/>
              </a:ext>
            </a:extLst>
          </p:cNvPr>
          <p:cNvSpPr txBox="1"/>
          <p:nvPr/>
        </p:nvSpPr>
        <p:spPr>
          <a:xfrm>
            <a:off x="6079827" y="2133849"/>
            <a:ext cx="160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Tick(</a:t>
            </a:r>
            <a:r>
              <a:rPr lang="en-US" altLang="ko-KR" sz="16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deltaTime</a:t>
            </a:r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2D5725A-1130-4CA6-B09E-4CB9C69135B8}"/>
              </a:ext>
            </a:extLst>
          </p:cNvPr>
          <p:cNvSpPr/>
          <p:nvPr/>
        </p:nvSpPr>
        <p:spPr>
          <a:xfrm>
            <a:off x="5390582" y="4091345"/>
            <a:ext cx="114401" cy="11917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A78576C-698B-491C-936E-093207467804}"/>
              </a:ext>
            </a:extLst>
          </p:cNvPr>
          <p:cNvSpPr/>
          <p:nvPr/>
        </p:nvSpPr>
        <p:spPr>
          <a:xfrm>
            <a:off x="8121400" y="4247117"/>
            <a:ext cx="112658" cy="8802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EF9DB6DC-9034-4168-A03B-AE682E9A58A0}"/>
              </a:ext>
            </a:extLst>
          </p:cNvPr>
          <p:cNvCxnSpPr>
            <a:cxnSpLocks/>
          </p:cNvCxnSpPr>
          <p:nvPr/>
        </p:nvCxnSpPr>
        <p:spPr>
          <a:xfrm>
            <a:off x="2813074" y="4091345"/>
            <a:ext cx="2577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BC5BBBB-D897-4065-9A2F-CF86AF8302D0}"/>
              </a:ext>
            </a:extLst>
          </p:cNvPr>
          <p:cNvCxnSpPr>
            <a:cxnSpLocks/>
          </p:cNvCxnSpPr>
          <p:nvPr/>
        </p:nvCxnSpPr>
        <p:spPr>
          <a:xfrm>
            <a:off x="5504983" y="4247117"/>
            <a:ext cx="26164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3886978-1537-4D6A-9A4C-C93E1CCC334F}"/>
              </a:ext>
            </a:extLst>
          </p:cNvPr>
          <p:cNvSpPr txBox="1"/>
          <p:nvPr/>
        </p:nvSpPr>
        <p:spPr>
          <a:xfrm>
            <a:off x="6321560" y="3844209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Render()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E128047-2B2E-416A-B7EB-2A1AE94CD12E}"/>
              </a:ext>
            </a:extLst>
          </p:cNvPr>
          <p:cNvSpPr txBox="1"/>
          <p:nvPr/>
        </p:nvSpPr>
        <p:spPr>
          <a:xfrm>
            <a:off x="3567819" y="3779323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Render()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8" name="사각형: 모서리가 접힌 도형 77">
            <a:extLst>
              <a:ext uri="{FF2B5EF4-FFF2-40B4-BE49-F238E27FC236}">
                <a16:creationId xmlns:a16="http://schemas.microsoft.com/office/drawing/2014/main" id="{D3D78D1E-6D32-472D-9220-9BAA9B8BA090}"/>
              </a:ext>
            </a:extLst>
          </p:cNvPr>
          <p:cNvSpPr/>
          <p:nvPr/>
        </p:nvSpPr>
        <p:spPr>
          <a:xfrm flipH="1" flipV="1">
            <a:off x="9605488" y="2443186"/>
            <a:ext cx="1828356" cy="956190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62CA37D-8891-4B5A-9B95-7563B2F9FAA0}"/>
              </a:ext>
            </a:extLst>
          </p:cNvPr>
          <p:cNvSpPr/>
          <p:nvPr/>
        </p:nvSpPr>
        <p:spPr>
          <a:xfrm>
            <a:off x="9531994" y="2661665"/>
            <a:ext cx="19753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오브젝트 업데이트 및</a:t>
            </a:r>
            <a:endParaRPr lang="en-US" altLang="ko-KR" sz="1600" spc="-15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상수 버퍼 업데이트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9F4E1FD-7F1D-4473-B5A0-0C18DBEE8CF4}"/>
              </a:ext>
            </a:extLst>
          </p:cNvPr>
          <p:cNvCxnSpPr>
            <a:cxnSpLocks/>
          </p:cNvCxnSpPr>
          <p:nvPr/>
        </p:nvCxnSpPr>
        <p:spPr>
          <a:xfrm>
            <a:off x="8234058" y="2818825"/>
            <a:ext cx="132204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사각형: 모서리가 접힌 도형 80">
            <a:extLst>
              <a:ext uri="{FF2B5EF4-FFF2-40B4-BE49-F238E27FC236}">
                <a16:creationId xmlns:a16="http://schemas.microsoft.com/office/drawing/2014/main" id="{946E779C-655C-4498-8D61-E5EBB49B79E7}"/>
              </a:ext>
            </a:extLst>
          </p:cNvPr>
          <p:cNvSpPr/>
          <p:nvPr/>
        </p:nvSpPr>
        <p:spPr>
          <a:xfrm flipH="1" flipV="1">
            <a:off x="9595758" y="4382565"/>
            <a:ext cx="1699071" cy="523221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7946B0A-880F-4677-9D5B-813433CCC3B7}"/>
              </a:ext>
            </a:extLst>
          </p:cNvPr>
          <p:cNvSpPr/>
          <p:nvPr/>
        </p:nvSpPr>
        <p:spPr>
          <a:xfrm>
            <a:off x="9585839" y="4474898"/>
            <a:ext cx="17189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오브젝트 렌더링</a:t>
            </a: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E2F3F498-51A2-49AC-8C8C-7E922511AC2C}"/>
              </a:ext>
            </a:extLst>
          </p:cNvPr>
          <p:cNvCxnSpPr>
            <a:cxnSpLocks/>
          </p:cNvCxnSpPr>
          <p:nvPr/>
        </p:nvCxnSpPr>
        <p:spPr>
          <a:xfrm>
            <a:off x="8253886" y="4690968"/>
            <a:ext cx="132204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6410C9F-557D-4B24-A78E-543A35FAC5D3}"/>
              </a:ext>
            </a:extLst>
          </p:cNvPr>
          <p:cNvCxnSpPr>
            <a:cxnSpLocks/>
            <a:stCxn id="67" idx="2"/>
          </p:cNvCxnSpPr>
          <p:nvPr/>
        </p:nvCxnSpPr>
        <p:spPr>
          <a:xfrm flipH="1">
            <a:off x="5504983" y="3369700"/>
            <a:ext cx="26727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9451AC2-0A64-446C-842D-70295FB8BC0B}"/>
              </a:ext>
            </a:extLst>
          </p:cNvPr>
          <p:cNvCxnSpPr>
            <a:cxnSpLocks/>
          </p:cNvCxnSpPr>
          <p:nvPr/>
        </p:nvCxnSpPr>
        <p:spPr>
          <a:xfrm flipH="1">
            <a:off x="5504983" y="5127332"/>
            <a:ext cx="26164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B4219E36-B5C5-462F-B675-2EE16DEC4D0D}"/>
              </a:ext>
            </a:extLst>
          </p:cNvPr>
          <p:cNvCxnSpPr>
            <a:cxnSpLocks/>
          </p:cNvCxnSpPr>
          <p:nvPr/>
        </p:nvCxnSpPr>
        <p:spPr>
          <a:xfrm flipH="1">
            <a:off x="2813074" y="3525473"/>
            <a:ext cx="2594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12BCC783-ACBD-4BBD-944C-3E2CA77D5B06}"/>
              </a:ext>
            </a:extLst>
          </p:cNvPr>
          <p:cNvCxnSpPr>
            <a:cxnSpLocks/>
          </p:cNvCxnSpPr>
          <p:nvPr/>
        </p:nvCxnSpPr>
        <p:spPr>
          <a:xfrm flipH="1">
            <a:off x="2813074" y="5246125"/>
            <a:ext cx="2594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007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4227513" y="272648"/>
            <a:ext cx="373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렌더링 패스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901862-8E9D-4C69-9D98-047DF1F4F796}"/>
              </a:ext>
            </a:extLst>
          </p:cNvPr>
          <p:cNvSpPr txBox="1"/>
          <p:nvPr/>
        </p:nvSpPr>
        <p:spPr>
          <a:xfrm>
            <a:off x="4266788" y="804400"/>
            <a:ext cx="479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Init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2029DB-62E9-469C-99F5-2AD5E5DB93AD}"/>
              </a:ext>
            </a:extLst>
          </p:cNvPr>
          <p:cNvSpPr txBox="1"/>
          <p:nvPr/>
        </p:nvSpPr>
        <p:spPr>
          <a:xfrm>
            <a:off x="3716420" y="1560685"/>
            <a:ext cx="1559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ParticleUpdate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338098-F91C-499C-BAAE-6ACE595931D1}"/>
              </a:ext>
            </a:extLst>
          </p:cNvPr>
          <p:cNvSpPr txBox="1"/>
          <p:nvPr/>
        </p:nvSpPr>
        <p:spPr>
          <a:xfrm>
            <a:off x="3817860" y="2242597"/>
            <a:ext cx="13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ShadowPass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B7E924-2B76-48A8-855A-2D3389012279}"/>
              </a:ext>
            </a:extLst>
          </p:cNvPr>
          <p:cNvSpPr txBox="1"/>
          <p:nvPr/>
        </p:nvSpPr>
        <p:spPr>
          <a:xfrm>
            <a:off x="3825969" y="2932041"/>
            <a:ext cx="1340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GBufferPass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05E478-AD5A-40DB-B261-B5ED05771C0A}"/>
              </a:ext>
            </a:extLst>
          </p:cNvPr>
          <p:cNvSpPr txBox="1"/>
          <p:nvPr/>
        </p:nvSpPr>
        <p:spPr>
          <a:xfrm>
            <a:off x="3832251" y="3661382"/>
            <a:ext cx="1375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LightingPass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08AB51-5C56-4CF6-A548-EF2BAFE91AE2}"/>
              </a:ext>
            </a:extLst>
          </p:cNvPr>
          <p:cNvSpPr txBox="1"/>
          <p:nvPr/>
        </p:nvSpPr>
        <p:spPr>
          <a:xfrm>
            <a:off x="3841271" y="4346636"/>
            <a:ext cx="1388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ForwardPass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EA34F4-305C-424A-B78B-0584348AF912}"/>
              </a:ext>
            </a:extLst>
          </p:cNvPr>
          <p:cNvSpPr txBox="1"/>
          <p:nvPr/>
        </p:nvSpPr>
        <p:spPr>
          <a:xfrm>
            <a:off x="3610460" y="5052382"/>
            <a:ext cx="1771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PostProcessPass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FB10A9-88CB-41F9-BAB1-C78444202F6A}"/>
              </a:ext>
            </a:extLst>
          </p:cNvPr>
          <p:cNvSpPr txBox="1"/>
          <p:nvPr/>
        </p:nvSpPr>
        <p:spPr>
          <a:xfrm>
            <a:off x="4118565" y="5719854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Finish</a:t>
            </a:r>
            <a:endParaRPr lang="ko-KR" altLang="en-US" sz="16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9" name="사각형: 모서리가 접힌 도형 98">
            <a:extLst>
              <a:ext uri="{FF2B5EF4-FFF2-40B4-BE49-F238E27FC236}">
                <a16:creationId xmlns:a16="http://schemas.microsoft.com/office/drawing/2014/main" id="{5FC419FF-9C46-472D-A1E4-6FCAEAEB602D}"/>
              </a:ext>
            </a:extLst>
          </p:cNvPr>
          <p:cNvSpPr/>
          <p:nvPr/>
        </p:nvSpPr>
        <p:spPr>
          <a:xfrm flipH="1" flipV="1">
            <a:off x="6831012" y="2729466"/>
            <a:ext cx="1547771" cy="685965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7C38CD27-FA8E-452A-9215-E0CA67DEFF19}"/>
              </a:ext>
            </a:extLst>
          </p:cNvPr>
          <p:cNvCxnSpPr>
            <a:cxnSpLocks/>
          </p:cNvCxnSpPr>
          <p:nvPr/>
        </p:nvCxnSpPr>
        <p:spPr>
          <a:xfrm>
            <a:off x="5480962" y="3084450"/>
            <a:ext cx="132204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E9A3E06-C386-4580-BEBB-5B6A65A5439E}"/>
              </a:ext>
            </a:extLst>
          </p:cNvPr>
          <p:cNvSpPr/>
          <p:nvPr/>
        </p:nvSpPr>
        <p:spPr>
          <a:xfrm>
            <a:off x="6617225" y="2748814"/>
            <a:ext cx="1975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Opaque, Billboard, </a:t>
            </a:r>
            <a:r>
              <a:rPr lang="en-US" altLang="ko-KR" sz="12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AlphaTested</a:t>
            </a:r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Terrain Rendering</a:t>
            </a:r>
            <a:endParaRPr lang="ko-KR" altLang="en-US" sz="12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2" name="사각형: 모서리가 접힌 도형 101">
            <a:extLst>
              <a:ext uri="{FF2B5EF4-FFF2-40B4-BE49-F238E27FC236}">
                <a16:creationId xmlns:a16="http://schemas.microsoft.com/office/drawing/2014/main" id="{5E5689FF-AA5A-4725-BE32-3290626CD552}"/>
              </a:ext>
            </a:extLst>
          </p:cNvPr>
          <p:cNvSpPr/>
          <p:nvPr/>
        </p:nvSpPr>
        <p:spPr>
          <a:xfrm flipH="1" flipV="1">
            <a:off x="6831012" y="4163863"/>
            <a:ext cx="1547771" cy="685965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D4979105-0A66-4941-BDD2-9A36C3D3AB8E}"/>
              </a:ext>
            </a:extLst>
          </p:cNvPr>
          <p:cNvCxnSpPr>
            <a:cxnSpLocks/>
          </p:cNvCxnSpPr>
          <p:nvPr/>
        </p:nvCxnSpPr>
        <p:spPr>
          <a:xfrm>
            <a:off x="5480962" y="4518847"/>
            <a:ext cx="132204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D4AB34-3F6A-478C-9272-DD57BF7930D2}"/>
              </a:ext>
            </a:extLst>
          </p:cNvPr>
          <p:cNvSpPr/>
          <p:nvPr/>
        </p:nvSpPr>
        <p:spPr>
          <a:xfrm>
            <a:off x="6639387" y="4274691"/>
            <a:ext cx="1975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Sky, Particle, Trans-</a:t>
            </a:r>
          </a:p>
          <a:p>
            <a:pPr algn="ctr"/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parent Rendering</a:t>
            </a:r>
            <a:endParaRPr lang="ko-KR" altLang="en-US" sz="12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5" name="사각형: 모서리가 접힌 도형 104">
            <a:extLst>
              <a:ext uri="{FF2B5EF4-FFF2-40B4-BE49-F238E27FC236}">
                <a16:creationId xmlns:a16="http://schemas.microsoft.com/office/drawing/2014/main" id="{5FE0A535-74D7-46C4-B739-F2ED9BD9C481}"/>
              </a:ext>
            </a:extLst>
          </p:cNvPr>
          <p:cNvSpPr/>
          <p:nvPr/>
        </p:nvSpPr>
        <p:spPr>
          <a:xfrm flipH="1" flipV="1">
            <a:off x="8091221" y="5002563"/>
            <a:ext cx="1216800" cy="369331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B47BE05-177E-420F-BB8C-B3C07D8BD035}"/>
              </a:ext>
            </a:extLst>
          </p:cNvPr>
          <p:cNvCxnSpPr>
            <a:cxnSpLocks/>
            <a:endCxn id="105" idx="3"/>
          </p:cNvCxnSpPr>
          <p:nvPr/>
        </p:nvCxnSpPr>
        <p:spPr>
          <a:xfrm flipV="1">
            <a:off x="5480962" y="5187228"/>
            <a:ext cx="2610259" cy="149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7" name="사각형: 모서리가 접힌 도형 106">
            <a:extLst>
              <a:ext uri="{FF2B5EF4-FFF2-40B4-BE49-F238E27FC236}">
                <a16:creationId xmlns:a16="http://schemas.microsoft.com/office/drawing/2014/main" id="{AD6D5AD8-CE83-4DCF-ACE3-5BEC5F0427FC}"/>
              </a:ext>
            </a:extLst>
          </p:cNvPr>
          <p:cNvSpPr/>
          <p:nvPr/>
        </p:nvSpPr>
        <p:spPr>
          <a:xfrm flipH="1" flipV="1">
            <a:off x="7271095" y="608355"/>
            <a:ext cx="1547771" cy="685965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CC8FE9F9-27EC-48C9-A552-723AC70B5EEE}"/>
              </a:ext>
            </a:extLst>
          </p:cNvPr>
          <p:cNvCxnSpPr>
            <a:cxnSpLocks/>
            <a:stCxn id="2" idx="3"/>
            <a:endCxn id="107" idx="3"/>
          </p:cNvCxnSpPr>
          <p:nvPr/>
        </p:nvCxnSpPr>
        <p:spPr>
          <a:xfrm flipV="1">
            <a:off x="5043488" y="951337"/>
            <a:ext cx="2227607" cy="2310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71C60B3-78FA-4E33-B084-81D97E718DB2}"/>
              </a:ext>
            </a:extLst>
          </p:cNvPr>
          <p:cNvSpPr/>
          <p:nvPr/>
        </p:nvSpPr>
        <p:spPr>
          <a:xfrm>
            <a:off x="7077278" y="665569"/>
            <a:ext cx="1975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RenderTarget</a:t>
            </a:r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Clear</a:t>
            </a:r>
          </a:p>
          <a:p>
            <a:pPr algn="ctr"/>
            <a:r>
              <a:rPr lang="en-US" altLang="ko-KR" sz="12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CommandList</a:t>
            </a:r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Queue Reset</a:t>
            </a:r>
            <a:endParaRPr lang="ko-KR" altLang="en-US" sz="12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0" name="사각형: 모서리가 접힌 도형 109">
            <a:extLst>
              <a:ext uri="{FF2B5EF4-FFF2-40B4-BE49-F238E27FC236}">
                <a16:creationId xmlns:a16="http://schemas.microsoft.com/office/drawing/2014/main" id="{CD0314C8-07B3-4382-9D3F-782F52C417B7}"/>
              </a:ext>
            </a:extLst>
          </p:cNvPr>
          <p:cNvSpPr/>
          <p:nvPr/>
        </p:nvSpPr>
        <p:spPr>
          <a:xfrm flipH="1" flipV="1">
            <a:off x="6024776" y="5702981"/>
            <a:ext cx="1216800" cy="369331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874F7B02-8C2E-4984-9FC1-965F26AA5C95}"/>
              </a:ext>
            </a:extLst>
          </p:cNvPr>
          <p:cNvCxnSpPr>
            <a:cxnSpLocks/>
          </p:cNvCxnSpPr>
          <p:nvPr/>
        </p:nvCxnSpPr>
        <p:spPr>
          <a:xfrm>
            <a:off x="5173518" y="5887647"/>
            <a:ext cx="86261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0CB3802-044C-467A-A953-E8E6BFBF42F1}"/>
              </a:ext>
            </a:extLst>
          </p:cNvPr>
          <p:cNvSpPr/>
          <p:nvPr/>
        </p:nvSpPr>
        <p:spPr>
          <a:xfrm>
            <a:off x="6047455" y="5750293"/>
            <a:ext cx="19753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SwapBuffer</a:t>
            </a:r>
            <a:endParaRPr lang="ko-KR" altLang="en-US" sz="14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2E99D45-B752-44FF-9617-B21D3D59163A}"/>
              </a:ext>
            </a:extLst>
          </p:cNvPr>
          <p:cNvSpPr/>
          <p:nvPr/>
        </p:nvSpPr>
        <p:spPr>
          <a:xfrm>
            <a:off x="7711949" y="5063683"/>
            <a:ext cx="1975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SSR</a:t>
            </a:r>
            <a:endParaRPr lang="ko-KR" altLang="en-US" sz="12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4" name="사각형: 모서리가 접힌 도형 113">
            <a:extLst>
              <a:ext uri="{FF2B5EF4-FFF2-40B4-BE49-F238E27FC236}">
                <a16:creationId xmlns:a16="http://schemas.microsoft.com/office/drawing/2014/main" id="{25FEF06D-5FF4-47EA-998A-9C4239B90206}"/>
              </a:ext>
            </a:extLst>
          </p:cNvPr>
          <p:cNvSpPr/>
          <p:nvPr/>
        </p:nvSpPr>
        <p:spPr>
          <a:xfrm flipH="1" flipV="1">
            <a:off x="8486906" y="3610983"/>
            <a:ext cx="1504066" cy="369331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E29C7843-6EE5-4DA9-A484-7D23F75A7A89}"/>
              </a:ext>
            </a:extLst>
          </p:cNvPr>
          <p:cNvCxnSpPr>
            <a:cxnSpLocks/>
            <a:endCxn id="114" idx="3"/>
          </p:cNvCxnSpPr>
          <p:nvPr/>
        </p:nvCxnSpPr>
        <p:spPr>
          <a:xfrm flipV="1">
            <a:off x="5480962" y="3795648"/>
            <a:ext cx="3005944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7627BCD-12B5-423C-A55C-67EB0ADDFB37}"/>
              </a:ext>
            </a:extLst>
          </p:cNvPr>
          <p:cNvSpPr/>
          <p:nvPr/>
        </p:nvSpPr>
        <p:spPr>
          <a:xfrm>
            <a:off x="8232689" y="3636909"/>
            <a:ext cx="1975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SSAO and Lighting</a:t>
            </a:r>
            <a:endParaRPr lang="ko-KR" altLang="en-US" sz="12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978DB3D-F123-4411-AA59-9CC390C40907}"/>
              </a:ext>
            </a:extLst>
          </p:cNvPr>
          <p:cNvSpPr/>
          <p:nvPr/>
        </p:nvSpPr>
        <p:spPr>
          <a:xfrm>
            <a:off x="3969705" y="788013"/>
            <a:ext cx="1073783" cy="37286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48FCEC5-CEDD-4C5F-816F-282F7358F64B}"/>
              </a:ext>
            </a:extLst>
          </p:cNvPr>
          <p:cNvCxnSpPr>
            <a:cxnSpLocks/>
            <a:stCxn id="2" idx="2"/>
            <a:endCxn id="60" idx="0"/>
          </p:cNvCxnSpPr>
          <p:nvPr/>
        </p:nvCxnSpPr>
        <p:spPr>
          <a:xfrm flipH="1">
            <a:off x="4498965" y="1160875"/>
            <a:ext cx="7632" cy="38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97C4BBE-B69B-473F-BF9B-B010094D9D5C}"/>
              </a:ext>
            </a:extLst>
          </p:cNvPr>
          <p:cNvSpPr/>
          <p:nvPr/>
        </p:nvSpPr>
        <p:spPr>
          <a:xfrm>
            <a:off x="3552988" y="1542366"/>
            <a:ext cx="1891954" cy="37286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A5445CA-5B59-4A8B-8D68-4BC9172DF3D4}"/>
              </a:ext>
            </a:extLst>
          </p:cNvPr>
          <p:cNvSpPr/>
          <p:nvPr/>
        </p:nvSpPr>
        <p:spPr>
          <a:xfrm>
            <a:off x="3552988" y="2227714"/>
            <a:ext cx="1891954" cy="37286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1D050012-DECC-43BF-BEF7-47D21CAFE3A2}"/>
              </a:ext>
            </a:extLst>
          </p:cNvPr>
          <p:cNvSpPr/>
          <p:nvPr/>
        </p:nvSpPr>
        <p:spPr>
          <a:xfrm>
            <a:off x="3552988" y="2889879"/>
            <a:ext cx="1891954" cy="37286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F84AA140-C42F-49DD-AC30-519667D7447B}"/>
              </a:ext>
            </a:extLst>
          </p:cNvPr>
          <p:cNvSpPr/>
          <p:nvPr/>
        </p:nvSpPr>
        <p:spPr>
          <a:xfrm>
            <a:off x="3555434" y="3609712"/>
            <a:ext cx="1891954" cy="37286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7BE0E4FE-8272-4047-9B63-AB4002509A7B}"/>
              </a:ext>
            </a:extLst>
          </p:cNvPr>
          <p:cNvSpPr/>
          <p:nvPr/>
        </p:nvSpPr>
        <p:spPr>
          <a:xfrm>
            <a:off x="3553737" y="4303076"/>
            <a:ext cx="1891954" cy="37286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0BD99A5-7930-4E42-A218-6800BB84EC43}"/>
              </a:ext>
            </a:extLst>
          </p:cNvPr>
          <p:cNvSpPr/>
          <p:nvPr/>
        </p:nvSpPr>
        <p:spPr>
          <a:xfrm>
            <a:off x="3552988" y="5011815"/>
            <a:ext cx="1891954" cy="37286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31C584A2-49BC-4D41-AF96-76C008B4205C}"/>
              </a:ext>
            </a:extLst>
          </p:cNvPr>
          <p:cNvSpPr/>
          <p:nvPr/>
        </p:nvSpPr>
        <p:spPr>
          <a:xfrm>
            <a:off x="3853409" y="5703467"/>
            <a:ext cx="1285612" cy="37286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BDA8462-DC7F-4989-BF92-630DA2A3E804}"/>
              </a:ext>
            </a:extLst>
          </p:cNvPr>
          <p:cNvCxnSpPr>
            <a:stCxn id="60" idx="2"/>
            <a:endCxn id="40" idx="0"/>
          </p:cNvCxnSpPr>
          <p:nvPr/>
        </p:nvCxnSpPr>
        <p:spPr>
          <a:xfrm flipH="1">
            <a:off x="4497438" y="1915228"/>
            <a:ext cx="1527" cy="327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2BE87B-779D-4DFD-9D1B-83599BA1F37A}"/>
              </a:ext>
            </a:extLst>
          </p:cNvPr>
          <p:cNvCxnSpPr>
            <a:stCxn id="62" idx="2"/>
            <a:endCxn id="64" idx="0"/>
          </p:cNvCxnSpPr>
          <p:nvPr/>
        </p:nvCxnSpPr>
        <p:spPr>
          <a:xfrm>
            <a:off x="4498965" y="2600576"/>
            <a:ext cx="0" cy="28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2522D87-C49E-4839-93AD-634E08501EFC}"/>
              </a:ext>
            </a:extLst>
          </p:cNvPr>
          <p:cNvCxnSpPr>
            <a:stCxn id="64" idx="2"/>
            <a:endCxn id="66" idx="0"/>
          </p:cNvCxnSpPr>
          <p:nvPr/>
        </p:nvCxnSpPr>
        <p:spPr>
          <a:xfrm>
            <a:off x="4498965" y="3262741"/>
            <a:ext cx="2446" cy="346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5002071-2DCD-4BDC-ACF2-12E57BF4B65D}"/>
              </a:ext>
            </a:extLst>
          </p:cNvPr>
          <p:cNvCxnSpPr>
            <a:stCxn id="66" idx="2"/>
            <a:endCxn id="68" idx="0"/>
          </p:cNvCxnSpPr>
          <p:nvPr/>
        </p:nvCxnSpPr>
        <p:spPr>
          <a:xfrm flipH="1">
            <a:off x="4499714" y="3982574"/>
            <a:ext cx="1697" cy="320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8CBB4A8-C6B2-4B0B-A0A6-0560E1C5A38C}"/>
              </a:ext>
            </a:extLst>
          </p:cNvPr>
          <p:cNvCxnSpPr>
            <a:stCxn id="68" idx="2"/>
            <a:endCxn id="70" idx="0"/>
          </p:cNvCxnSpPr>
          <p:nvPr/>
        </p:nvCxnSpPr>
        <p:spPr>
          <a:xfrm flipH="1">
            <a:off x="4498965" y="4675938"/>
            <a:ext cx="749" cy="335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DB5B791-7020-4C23-A9F4-C41D8EDAB99A}"/>
              </a:ext>
            </a:extLst>
          </p:cNvPr>
          <p:cNvCxnSpPr>
            <a:stCxn id="70" idx="2"/>
            <a:endCxn id="72" idx="0"/>
          </p:cNvCxnSpPr>
          <p:nvPr/>
        </p:nvCxnSpPr>
        <p:spPr>
          <a:xfrm flipH="1">
            <a:off x="4496215" y="5384677"/>
            <a:ext cx="2750" cy="318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사각형: 모서리가 접힌 도형 116">
            <a:extLst>
              <a:ext uri="{FF2B5EF4-FFF2-40B4-BE49-F238E27FC236}">
                <a16:creationId xmlns:a16="http://schemas.microsoft.com/office/drawing/2014/main" id="{01E4FEAD-BE85-41E9-96A5-02649ED7AB07}"/>
              </a:ext>
            </a:extLst>
          </p:cNvPr>
          <p:cNvSpPr/>
          <p:nvPr/>
        </p:nvSpPr>
        <p:spPr>
          <a:xfrm flipH="1" flipV="1">
            <a:off x="8221523" y="2216622"/>
            <a:ext cx="1662199" cy="342795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202E355C-EE27-43D2-B8A4-1C2B7B17FEBF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5444942" y="2414145"/>
            <a:ext cx="2787747" cy="110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CF7E6D3-5A99-44F8-ABD3-0F1B9F1D2AEF}"/>
              </a:ext>
            </a:extLst>
          </p:cNvPr>
          <p:cNvSpPr/>
          <p:nvPr/>
        </p:nvSpPr>
        <p:spPr>
          <a:xfrm>
            <a:off x="8064950" y="2236629"/>
            <a:ext cx="1975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Render</a:t>
            </a:r>
            <a:r>
              <a:rPr lang="ko-KR" altLang="en-US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Shadow Maps</a:t>
            </a:r>
            <a:endParaRPr lang="ko-KR" altLang="en-US" sz="12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0" name="사각형: 모서리가 접힌 도형 119">
            <a:extLst>
              <a:ext uri="{FF2B5EF4-FFF2-40B4-BE49-F238E27FC236}">
                <a16:creationId xmlns:a16="http://schemas.microsoft.com/office/drawing/2014/main" id="{5753F745-120B-4EA2-930C-B3D51D36DAFA}"/>
              </a:ext>
            </a:extLst>
          </p:cNvPr>
          <p:cNvSpPr/>
          <p:nvPr/>
        </p:nvSpPr>
        <p:spPr>
          <a:xfrm flipH="1" flipV="1">
            <a:off x="8221522" y="1515479"/>
            <a:ext cx="1662199" cy="511745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5053F5CB-891B-47BB-8628-4B9232E5CA94}"/>
              </a:ext>
            </a:extLst>
          </p:cNvPr>
          <p:cNvCxnSpPr>
            <a:cxnSpLocks/>
          </p:cNvCxnSpPr>
          <p:nvPr/>
        </p:nvCxnSpPr>
        <p:spPr>
          <a:xfrm>
            <a:off x="5444942" y="1713003"/>
            <a:ext cx="2787747" cy="110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7BED81F-9DCB-456A-8D83-8A0C767738DA}"/>
              </a:ext>
            </a:extLst>
          </p:cNvPr>
          <p:cNvSpPr/>
          <p:nvPr/>
        </p:nvSpPr>
        <p:spPr>
          <a:xfrm>
            <a:off x="8064950" y="1535487"/>
            <a:ext cx="1975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Particle Update And</a:t>
            </a:r>
          </a:p>
          <a:p>
            <a:pPr algn="ctr"/>
            <a:r>
              <a:rPr lang="en-US" altLang="ko-KR" sz="12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Read Counter</a:t>
            </a:r>
            <a:endParaRPr lang="ko-KR" altLang="en-US" sz="12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074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4227513" y="272648"/>
            <a:ext cx="373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클래스 다이어그램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295A0E7-ABCF-41D4-A389-2A1065A9F2A9}"/>
              </a:ext>
            </a:extLst>
          </p:cNvPr>
          <p:cNvGrpSpPr/>
          <p:nvPr/>
        </p:nvGrpSpPr>
        <p:grpSpPr>
          <a:xfrm>
            <a:off x="3498369" y="1741506"/>
            <a:ext cx="1610687" cy="503339"/>
            <a:chOff x="4485313" y="1844140"/>
            <a:chExt cx="1610687" cy="50333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2A0FD91-D422-4160-A066-8D11C36E3D0C}"/>
                </a:ext>
              </a:extLst>
            </p:cNvPr>
            <p:cNvSpPr/>
            <p:nvPr/>
          </p:nvSpPr>
          <p:spPr>
            <a:xfrm>
              <a:off x="4485313" y="1844140"/>
              <a:ext cx="1610687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88236B1-B30F-4FFB-9CEC-EDC58586ADE4}"/>
                </a:ext>
              </a:extLst>
            </p:cNvPr>
            <p:cNvSpPr txBox="1"/>
            <p:nvPr/>
          </p:nvSpPr>
          <p:spPr>
            <a:xfrm>
              <a:off x="4654039" y="1936335"/>
              <a:ext cx="12732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Component</a:t>
              </a:r>
              <a:endParaRPr lang="ko-KR" altLang="en-US" sz="14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6460DE5-6069-4374-8D66-7D2D271DFFE5}"/>
              </a:ext>
            </a:extLst>
          </p:cNvPr>
          <p:cNvGrpSpPr/>
          <p:nvPr/>
        </p:nvGrpSpPr>
        <p:grpSpPr>
          <a:xfrm>
            <a:off x="1002608" y="4152384"/>
            <a:ext cx="1465567" cy="430233"/>
            <a:chOff x="9061261" y="2925661"/>
            <a:chExt cx="1110144" cy="5033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A0889AEC-D44B-4663-96CF-15726C88A04E}"/>
                </a:ext>
              </a:extLst>
            </p:cNvPr>
            <p:cNvSpPr/>
            <p:nvPr/>
          </p:nvSpPr>
          <p:spPr>
            <a:xfrm>
              <a:off x="9061261" y="2925661"/>
              <a:ext cx="1110144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271F32-11E9-45FD-8D55-7146BA565C11}"/>
                </a:ext>
              </a:extLst>
            </p:cNvPr>
            <p:cNvSpPr txBox="1"/>
            <p:nvPr/>
          </p:nvSpPr>
          <p:spPr>
            <a:xfrm>
              <a:off x="9317947" y="2973416"/>
              <a:ext cx="592797" cy="396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Sound</a:t>
              </a:r>
              <a:endParaRPr lang="ko-KR" altLang="en-US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CC606DD-E59C-4268-AE8E-20BF84AEF544}"/>
              </a:ext>
            </a:extLst>
          </p:cNvPr>
          <p:cNvGrpSpPr/>
          <p:nvPr/>
        </p:nvGrpSpPr>
        <p:grpSpPr>
          <a:xfrm>
            <a:off x="7355306" y="4148106"/>
            <a:ext cx="1440529" cy="554598"/>
            <a:chOff x="7441047" y="2925661"/>
            <a:chExt cx="1110144" cy="503339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68002F4-4B81-4C90-BCC2-925AF8CA35A0}"/>
                </a:ext>
              </a:extLst>
            </p:cNvPr>
            <p:cNvSpPr/>
            <p:nvPr/>
          </p:nvSpPr>
          <p:spPr>
            <a:xfrm>
              <a:off x="7441047" y="2925661"/>
              <a:ext cx="1110144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9DF59B-2764-4552-92A7-E9013212FFC8}"/>
                </a:ext>
              </a:extLst>
            </p:cNvPr>
            <p:cNvSpPr txBox="1"/>
            <p:nvPr/>
          </p:nvSpPr>
          <p:spPr>
            <a:xfrm>
              <a:off x="7631253" y="3008879"/>
              <a:ext cx="759926" cy="307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Widget</a:t>
              </a:r>
              <a:endParaRPr lang="ko-KR" altLang="en-US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F6E9EA2-C82A-4437-BAD1-81C51D5C5A97}"/>
              </a:ext>
            </a:extLst>
          </p:cNvPr>
          <p:cNvGrpSpPr/>
          <p:nvPr/>
        </p:nvGrpSpPr>
        <p:grpSpPr>
          <a:xfrm>
            <a:off x="5523736" y="4152384"/>
            <a:ext cx="1308044" cy="503339"/>
            <a:chOff x="5726880" y="2925661"/>
            <a:chExt cx="1308044" cy="503339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035873B-127C-4463-960E-9AB631A93376}"/>
                </a:ext>
              </a:extLst>
            </p:cNvPr>
            <p:cNvSpPr/>
            <p:nvPr/>
          </p:nvSpPr>
          <p:spPr>
            <a:xfrm>
              <a:off x="5726880" y="2925661"/>
              <a:ext cx="1308044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481411C-9537-45A9-920F-D549534D4AB7}"/>
                </a:ext>
              </a:extLst>
            </p:cNvPr>
            <p:cNvSpPr txBox="1"/>
            <p:nvPr/>
          </p:nvSpPr>
          <p:spPr>
            <a:xfrm>
              <a:off x="5932592" y="2997721"/>
              <a:ext cx="938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Material</a:t>
              </a:r>
              <a:endParaRPr lang="ko-KR" altLang="en-US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7BDC79E-F394-45AC-BACC-39B16ED55DE1}"/>
              </a:ext>
            </a:extLst>
          </p:cNvPr>
          <p:cNvGrpSpPr/>
          <p:nvPr/>
        </p:nvGrpSpPr>
        <p:grpSpPr>
          <a:xfrm>
            <a:off x="9233321" y="4141305"/>
            <a:ext cx="1821389" cy="503339"/>
            <a:chOff x="2432808" y="2925661"/>
            <a:chExt cx="956330" cy="50333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DCCA42F-A8E7-40B9-BE61-7695B4C45B78}"/>
                </a:ext>
              </a:extLst>
            </p:cNvPr>
            <p:cNvSpPr/>
            <p:nvPr/>
          </p:nvSpPr>
          <p:spPr>
            <a:xfrm>
              <a:off x="2432808" y="2925661"/>
              <a:ext cx="956330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8FD586A-AA37-43C2-81FB-E423E35F01D9}"/>
                </a:ext>
              </a:extLst>
            </p:cNvPr>
            <p:cNvSpPr txBox="1"/>
            <p:nvPr/>
          </p:nvSpPr>
          <p:spPr>
            <a:xfrm>
              <a:off x="2696534" y="3008053"/>
              <a:ext cx="518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Object</a:t>
              </a:r>
              <a:endParaRPr lang="ko-KR" altLang="en-US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45B8426-C0A2-465A-98CE-1322865DC634}"/>
              </a:ext>
            </a:extLst>
          </p:cNvPr>
          <p:cNvGrpSpPr/>
          <p:nvPr/>
        </p:nvGrpSpPr>
        <p:grpSpPr>
          <a:xfrm>
            <a:off x="7109615" y="1731917"/>
            <a:ext cx="2914244" cy="503339"/>
            <a:chOff x="6775040" y="1836267"/>
            <a:chExt cx="2914244" cy="503339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A7677BAD-B206-45AD-947B-27DBAA94A945}"/>
                </a:ext>
              </a:extLst>
            </p:cNvPr>
            <p:cNvGrpSpPr/>
            <p:nvPr/>
          </p:nvGrpSpPr>
          <p:grpSpPr>
            <a:xfrm>
              <a:off x="6775040" y="1836267"/>
              <a:ext cx="2914244" cy="503339"/>
              <a:chOff x="4485313" y="1844140"/>
              <a:chExt cx="1610687" cy="503339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700906EA-2DCC-41DD-ACD9-776548D74F12}"/>
                  </a:ext>
                </a:extLst>
              </p:cNvPr>
              <p:cNvSpPr/>
              <p:nvPr/>
            </p:nvSpPr>
            <p:spPr>
              <a:xfrm>
                <a:off x="4485313" y="1844140"/>
                <a:ext cx="1610687" cy="50333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1F1CE75-4715-44CA-A2FD-F1A75DC5683C}"/>
                  </a:ext>
                </a:extLst>
              </p:cNvPr>
              <p:cNvSpPr txBox="1"/>
              <p:nvPr/>
            </p:nvSpPr>
            <p:spPr>
              <a:xfrm>
                <a:off x="4990459" y="2028691"/>
                <a:ext cx="110554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1400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latin typeface="나눔스퀘어_ac" panose="020B0600000101010101" pitchFamily="50" charset="-127"/>
                    <a:ea typeface="나눔스퀘어_ac" panose="020B0600000101010101" pitchFamily="50" charset="-127"/>
                  </a:defRPr>
                </a:lvl1pPr>
              </a:lstStyle>
              <a:p>
                <a:r>
                  <a:rPr lang="en-US" altLang="ko-KR" dirty="0" err="1"/>
                  <a:t>Renderable</a:t>
                </a:r>
                <a:endParaRPr lang="ko-KR" altLang="en-US" dirty="0"/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EF2C65A-9FE3-47B7-B872-BEE1C992098F}"/>
                </a:ext>
              </a:extLst>
            </p:cNvPr>
            <p:cNvSpPr txBox="1"/>
            <p:nvPr/>
          </p:nvSpPr>
          <p:spPr>
            <a:xfrm>
              <a:off x="7740995" y="1843359"/>
              <a:ext cx="164521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40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defRPr>
              </a:lvl1pPr>
            </a:lstStyle>
            <a:p>
              <a:r>
                <a:rPr lang="en-US" altLang="ko-KR" sz="1200" dirty="0"/>
                <a:t>&lt;interface&gt;</a:t>
              </a:r>
              <a:endParaRPr lang="ko-KR" altLang="en-US" sz="12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042A2E4D-3412-4F2F-B1B9-F1B257B3079A}"/>
              </a:ext>
            </a:extLst>
          </p:cNvPr>
          <p:cNvGrpSpPr/>
          <p:nvPr/>
        </p:nvGrpSpPr>
        <p:grpSpPr>
          <a:xfrm>
            <a:off x="3098852" y="4170148"/>
            <a:ext cx="1527916" cy="457565"/>
            <a:chOff x="4046935" y="3361064"/>
            <a:chExt cx="1157372" cy="662998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B6617E8-F8A7-46F6-B683-26E8CB3BE6CC}"/>
                </a:ext>
              </a:extLst>
            </p:cNvPr>
            <p:cNvSpPr/>
            <p:nvPr/>
          </p:nvSpPr>
          <p:spPr>
            <a:xfrm>
              <a:off x="4046935" y="3361064"/>
              <a:ext cx="1110144" cy="66299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B022179-90CC-43DD-A94D-F179A53DF583}"/>
                </a:ext>
              </a:extLst>
            </p:cNvPr>
            <p:cNvSpPr txBox="1"/>
            <p:nvPr/>
          </p:nvSpPr>
          <p:spPr>
            <a:xfrm>
              <a:off x="4357513" y="3458169"/>
              <a:ext cx="846794" cy="490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Mesh</a:t>
              </a:r>
              <a:endParaRPr lang="ko-KR" altLang="en-US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26" name="이등변 삼각형 125">
            <a:extLst>
              <a:ext uri="{FF2B5EF4-FFF2-40B4-BE49-F238E27FC236}">
                <a16:creationId xmlns:a16="http://schemas.microsoft.com/office/drawing/2014/main" id="{F5DD66DE-3035-4063-AAC4-78982E2A0B64}"/>
              </a:ext>
            </a:extLst>
          </p:cNvPr>
          <p:cNvSpPr/>
          <p:nvPr/>
        </p:nvSpPr>
        <p:spPr>
          <a:xfrm>
            <a:off x="8677552" y="2267674"/>
            <a:ext cx="154645" cy="128063"/>
          </a:xfrm>
          <a:prstGeom prst="triangle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E46EFAA0-97F4-41E7-98EC-112E0FA22E93}"/>
              </a:ext>
            </a:extLst>
          </p:cNvPr>
          <p:cNvCxnSpPr>
            <a:cxnSpLocks/>
            <a:endCxn id="123" idx="2"/>
          </p:cNvCxnSpPr>
          <p:nvPr/>
        </p:nvCxnSpPr>
        <p:spPr>
          <a:xfrm rot="10800000">
            <a:off x="3831636" y="4627714"/>
            <a:ext cx="2346122" cy="805347"/>
          </a:xfrm>
          <a:prstGeom prst="bentConnector2">
            <a:avLst/>
          </a:prstGeom>
          <a:ln w="12700" cap="flat" cmpd="sng" algn="ctr">
            <a:solidFill>
              <a:schemeClr val="accent6">
                <a:lumMod val="9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7E343012-7DE0-4572-B744-96EECD2CDDDD}"/>
              </a:ext>
            </a:extLst>
          </p:cNvPr>
          <p:cNvSpPr txBox="1"/>
          <p:nvPr/>
        </p:nvSpPr>
        <p:spPr>
          <a:xfrm>
            <a:off x="3868357" y="4640434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45873F5-EEB6-4C94-BE6B-B7B1FE65B90F}"/>
              </a:ext>
            </a:extLst>
          </p:cNvPr>
          <p:cNvSpPr txBox="1"/>
          <p:nvPr/>
        </p:nvSpPr>
        <p:spPr>
          <a:xfrm>
            <a:off x="6165515" y="4651680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530165F4-FFEF-424A-9300-E4F24923BC8A}"/>
              </a:ext>
            </a:extLst>
          </p:cNvPr>
          <p:cNvCxnSpPr>
            <a:stCxn id="71" idx="2"/>
            <a:endCxn id="74" idx="2"/>
          </p:cNvCxnSpPr>
          <p:nvPr/>
        </p:nvCxnSpPr>
        <p:spPr>
          <a:xfrm rot="5400000" flipH="1">
            <a:off x="7103174" y="3730308"/>
            <a:ext cx="46981" cy="1897813"/>
          </a:xfrm>
          <a:prstGeom prst="bentConnector3">
            <a:avLst>
              <a:gd name="adj1" fmla="val -1557055"/>
            </a:avLst>
          </a:prstGeom>
          <a:ln w="12700">
            <a:solidFill>
              <a:schemeClr val="accent6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49AF9A4F-55BF-4A3A-B708-A2982F0AFA9C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4303713" y="2244845"/>
            <a:ext cx="0" cy="1369366"/>
          </a:xfrm>
          <a:prstGeom prst="straightConnector1">
            <a:avLst/>
          </a:prstGeom>
          <a:ln>
            <a:solidFill>
              <a:schemeClr val="accent6">
                <a:lumMod val="9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9190563B-DDD8-457F-8B7C-6207D959925D}"/>
              </a:ext>
            </a:extLst>
          </p:cNvPr>
          <p:cNvCxnSpPr>
            <a:stCxn id="68" idx="0"/>
          </p:cNvCxnSpPr>
          <p:nvPr/>
        </p:nvCxnSpPr>
        <p:spPr>
          <a:xfrm rot="5400000" flipH="1" flipV="1">
            <a:off x="2750465" y="2599137"/>
            <a:ext cx="538174" cy="2568321"/>
          </a:xfrm>
          <a:prstGeom prst="bentConnector2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6F6C0D3B-12B5-4DDA-8FEF-222CA8F80E99}"/>
              </a:ext>
            </a:extLst>
          </p:cNvPr>
          <p:cNvCxnSpPr>
            <a:endCxn id="74" idx="0"/>
          </p:cNvCxnSpPr>
          <p:nvPr/>
        </p:nvCxnSpPr>
        <p:spPr>
          <a:xfrm>
            <a:off x="4303713" y="3614210"/>
            <a:ext cx="1874045" cy="538174"/>
          </a:xfrm>
          <a:prstGeom prst="bentConnector2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8B871757-4A93-449F-ADFB-0C3663D6AF21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6165515" y="3614210"/>
            <a:ext cx="1910056" cy="533896"/>
          </a:xfrm>
          <a:prstGeom prst="bentConnector2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FF16E9D8-DD72-4494-87A8-70B4311F15A2}"/>
              </a:ext>
            </a:extLst>
          </p:cNvPr>
          <p:cNvCxnSpPr>
            <a:endCxn id="79" idx="0"/>
          </p:cNvCxnSpPr>
          <p:nvPr/>
        </p:nvCxnSpPr>
        <p:spPr>
          <a:xfrm>
            <a:off x="8075571" y="3614210"/>
            <a:ext cx="2068445" cy="527095"/>
          </a:xfrm>
          <a:prstGeom prst="bentConnector2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23BF1BC0-80AB-47EB-BD48-39D6A71BC199}"/>
              </a:ext>
            </a:extLst>
          </p:cNvPr>
          <p:cNvCxnSpPr>
            <a:cxnSpLocks/>
          </p:cNvCxnSpPr>
          <p:nvPr/>
        </p:nvCxnSpPr>
        <p:spPr>
          <a:xfrm>
            <a:off x="3839775" y="3614210"/>
            <a:ext cx="0" cy="550892"/>
          </a:xfrm>
          <a:prstGeom prst="line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57236F7-DD4C-41AD-91BC-9317AD3B1213}"/>
              </a:ext>
            </a:extLst>
          </p:cNvPr>
          <p:cNvCxnSpPr>
            <a:stCxn id="126" idx="3"/>
          </p:cNvCxnSpPr>
          <p:nvPr/>
        </p:nvCxnSpPr>
        <p:spPr>
          <a:xfrm flipH="1">
            <a:off x="8754874" y="2395737"/>
            <a:ext cx="1" cy="86250"/>
          </a:xfrm>
          <a:prstGeom prst="line">
            <a:avLst/>
          </a:prstGeom>
          <a:ln w="9525" cap="flat" cmpd="sng" algn="ctr">
            <a:solidFill>
              <a:schemeClr val="accent6">
                <a:lumMod val="9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C0E4ADDC-FE93-4C71-828A-45B3C2ECA6B4}"/>
              </a:ext>
            </a:extLst>
          </p:cNvPr>
          <p:cNvCxnSpPr>
            <a:cxnSpLocks/>
          </p:cNvCxnSpPr>
          <p:nvPr/>
        </p:nvCxnSpPr>
        <p:spPr>
          <a:xfrm rot="5400000">
            <a:off x="7657056" y="3043486"/>
            <a:ext cx="1652514" cy="543123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6">
                <a:lumMod val="9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70003D80-941B-4BCD-B241-D9B5E6282DA9}"/>
              </a:ext>
            </a:extLst>
          </p:cNvPr>
          <p:cNvCxnSpPr>
            <a:cxnSpLocks/>
          </p:cNvCxnSpPr>
          <p:nvPr/>
        </p:nvCxnSpPr>
        <p:spPr>
          <a:xfrm>
            <a:off x="8754874" y="3315047"/>
            <a:ext cx="861814" cy="0"/>
          </a:xfrm>
          <a:prstGeom prst="line">
            <a:avLst/>
          </a:prstGeom>
          <a:ln w="9525" cap="flat" cmpd="sng" algn="ctr">
            <a:solidFill>
              <a:schemeClr val="accent6">
                <a:lumMod val="9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C2F81E3-D529-4EB4-B610-E3B256EF36DC}"/>
              </a:ext>
            </a:extLst>
          </p:cNvPr>
          <p:cNvCxnSpPr>
            <a:cxnSpLocks/>
          </p:cNvCxnSpPr>
          <p:nvPr/>
        </p:nvCxnSpPr>
        <p:spPr>
          <a:xfrm>
            <a:off x="9616688" y="3315047"/>
            <a:ext cx="0" cy="826258"/>
          </a:xfrm>
          <a:prstGeom prst="line">
            <a:avLst/>
          </a:prstGeom>
          <a:ln w="9525" cap="flat" cmpd="sng" algn="ctr">
            <a:solidFill>
              <a:schemeClr val="accent6">
                <a:lumMod val="9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40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4227513" y="272648"/>
            <a:ext cx="373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클래스 다이어그램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4A7F5CA-2A96-4CAB-8871-A1DCF7E0C42D}"/>
              </a:ext>
            </a:extLst>
          </p:cNvPr>
          <p:cNvGrpSpPr/>
          <p:nvPr/>
        </p:nvGrpSpPr>
        <p:grpSpPr>
          <a:xfrm>
            <a:off x="6227959" y="1438477"/>
            <a:ext cx="1308044" cy="503339"/>
            <a:chOff x="5726880" y="2925661"/>
            <a:chExt cx="1308044" cy="503339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EB9DB80-0DC3-42F7-991B-0BA06C1B6754}"/>
                </a:ext>
              </a:extLst>
            </p:cNvPr>
            <p:cNvSpPr/>
            <p:nvPr/>
          </p:nvSpPr>
          <p:spPr>
            <a:xfrm>
              <a:off x="5726880" y="2925661"/>
              <a:ext cx="1308044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4A27A46-7484-4C2B-9B57-47713B54F56C}"/>
                </a:ext>
              </a:extLst>
            </p:cNvPr>
            <p:cNvSpPr txBox="1"/>
            <p:nvPr/>
          </p:nvSpPr>
          <p:spPr>
            <a:xfrm>
              <a:off x="5916347" y="3007955"/>
              <a:ext cx="938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Material</a:t>
              </a:r>
              <a:endParaRPr lang="ko-KR" altLang="en-US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3700B01-293A-40EC-8B74-FCD6DA078802}"/>
              </a:ext>
            </a:extLst>
          </p:cNvPr>
          <p:cNvGrpSpPr/>
          <p:nvPr/>
        </p:nvGrpSpPr>
        <p:grpSpPr>
          <a:xfrm>
            <a:off x="1606690" y="1406888"/>
            <a:ext cx="1821389" cy="503339"/>
            <a:chOff x="2432808" y="2925661"/>
            <a:chExt cx="956330" cy="50333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2DD1F12-2B06-44D4-BD58-F316A838619C}"/>
                </a:ext>
              </a:extLst>
            </p:cNvPr>
            <p:cNvSpPr/>
            <p:nvPr/>
          </p:nvSpPr>
          <p:spPr>
            <a:xfrm>
              <a:off x="2432808" y="2925661"/>
              <a:ext cx="956330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24B948-B42C-463F-AA0B-B9E0CF27BD40}"/>
                </a:ext>
              </a:extLst>
            </p:cNvPr>
            <p:cNvSpPr txBox="1"/>
            <p:nvPr/>
          </p:nvSpPr>
          <p:spPr>
            <a:xfrm>
              <a:off x="2713196" y="3016026"/>
              <a:ext cx="518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Object</a:t>
              </a:r>
              <a:endParaRPr lang="ko-KR" altLang="en-US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1DB356B-665E-4004-90CE-2A9C8F6C5852}"/>
              </a:ext>
            </a:extLst>
          </p:cNvPr>
          <p:cNvGrpSpPr/>
          <p:nvPr/>
        </p:nvGrpSpPr>
        <p:grpSpPr>
          <a:xfrm>
            <a:off x="7915008" y="1302286"/>
            <a:ext cx="2914244" cy="505564"/>
            <a:chOff x="6775040" y="1834042"/>
            <a:chExt cx="2914244" cy="505564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3B3C831B-921D-46FD-B355-0554E99C0994}"/>
                </a:ext>
              </a:extLst>
            </p:cNvPr>
            <p:cNvGrpSpPr/>
            <p:nvPr/>
          </p:nvGrpSpPr>
          <p:grpSpPr>
            <a:xfrm>
              <a:off x="6775040" y="1836267"/>
              <a:ext cx="2914244" cy="503339"/>
              <a:chOff x="4485313" y="1844140"/>
              <a:chExt cx="1610687" cy="503339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034FE56-2312-471D-A0CE-00426832F8FB}"/>
                  </a:ext>
                </a:extLst>
              </p:cNvPr>
              <p:cNvSpPr/>
              <p:nvPr/>
            </p:nvSpPr>
            <p:spPr>
              <a:xfrm>
                <a:off x="4485313" y="1844140"/>
                <a:ext cx="1610687" cy="50333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AFB7A0E-DC16-4E84-96A8-66147C0DC310}"/>
                  </a:ext>
                </a:extLst>
              </p:cNvPr>
              <p:cNvSpPr txBox="1"/>
              <p:nvPr/>
            </p:nvSpPr>
            <p:spPr>
              <a:xfrm>
                <a:off x="4944601" y="1990270"/>
                <a:ext cx="7727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err="1">
                    <a:ln>
                      <a:solidFill>
                        <a:schemeClr val="tx1">
                          <a:alpha val="40000"/>
                        </a:schemeClr>
                      </a:solidFill>
                    </a:ln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Renderable</a:t>
                </a:r>
                <a:endParaRPr lang="ko-KR" altLang="en-US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4FB52E8-3260-4D69-AC23-B2FB2AFC4F8F}"/>
                </a:ext>
              </a:extLst>
            </p:cNvPr>
            <p:cNvSpPr txBox="1"/>
            <p:nvPr/>
          </p:nvSpPr>
          <p:spPr>
            <a:xfrm>
              <a:off x="7730773" y="1834042"/>
              <a:ext cx="101233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20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defRPr>
              </a:lvl1pPr>
            </a:lstStyle>
            <a:p>
              <a:r>
                <a:rPr lang="en-US" altLang="ko-KR" dirty="0"/>
                <a:t>&lt;interface&gt;</a:t>
              </a:r>
              <a:endParaRPr lang="ko-KR" altLang="en-US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56D66E6-CD0E-42FB-BBBF-6CC424113FA6}"/>
              </a:ext>
            </a:extLst>
          </p:cNvPr>
          <p:cNvGrpSpPr/>
          <p:nvPr/>
        </p:nvGrpSpPr>
        <p:grpSpPr>
          <a:xfrm>
            <a:off x="4211052" y="1434799"/>
            <a:ext cx="1492805" cy="485367"/>
            <a:chOff x="4046935" y="3361064"/>
            <a:chExt cx="1382617" cy="662998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70AD444-7003-438E-A987-452891229E0F}"/>
                </a:ext>
              </a:extLst>
            </p:cNvPr>
            <p:cNvSpPr/>
            <p:nvPr/>
          </p:nvSpPr>
          <p:spPr>
            <a:xfrm>
              <a:off x="4046935" y="3361064"/>
              <a:ext cx="1110144" cy="66299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DAC10A-9F2C-45A3-8D57-4BE0D2A3A36D}"/>
                </a:ext>
              </a:extLst>
            </p:cNvPr>
            <p:cNvSpPr txBox="1"/>
            <p:nvPr/>
          </p:nvSpPr>
          <p:spPr>
            <a:xfrm>
              <a:off x="4297210" y="3477872"/>
              <a:ext cx="1132342" cy="46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Mesh</a:t>
              </a:r>
              <a:endParaRPr lang="ko-KR" altLang="en-US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0FC235A-C0B1-42B5-9268-6C0738E4A232}"/>
              </a:ext>
            </a:extLst>
          </p:cNvPr>
          <p:cNvGrpSpPr/>
          <p:nvPr/>
        </p:nvGrpSpPr>
        <p:grpSpPr>
          <a:xfrm>
            <a:off x="4058500" y="3795497"/>
            <a:ext cx="1868772" cy="451257"/>
            <a:chOff x="4046935" y="3361064"/>
            <a:chExt cx="1113989" cy="66299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642625E1-0053-4CCB-826B-8125B6E7555F}"/>
                </a:ext>
              </a:extLst>
            </p:cNvPr>
            <p:cNvSpPr/>
            <p:nvPr/>
          </p:nvSpPr>
          <p:spPr>
            <a:xfrm>
              <a:off x="4046935" y="3361064"/>
              <a:ext cx="1110144" cy="66299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14FB641-A223-422E-8316-943B2C14FA76}"/>
                </a:ext>
              </a:extLst>
            </p:cNvPr>
            <p:cNvSpPr txBox="1"/>
            <p:nvPr/>
          </p:nvSpPr>
          <p:spPr>
            <a:xfrm>
              <a:off x="4222337" y="3418078"/>
              <a:ext cx="938587" cy="497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GameObject</a:t>
              </a:r>
              <a:endParaRPr lang="ko-KR" altLang="en-US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B91E7-0938-464D-BCD2-E966C58B7C76}"/>
              </a:ext>
            </a:extLst>
          </p:cNvPr>
          <p:cNvGrpSpPr/>
          <p:nvPr/>
        </p:nvGrpSpPr>
        <p:grpSpPr>
          <a:xfrm>
            <a:off x="1089587" y="3746557"/>
            <a:ext cx="1453780" cy="518760"/>
            <a:chOff x="4046935" y="3361064"/>
            <a:chExt cx="1110144" cy="785797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5CBF8B7-A86A-4AC9-8262-5EB69D25F206}"/>
                </a:ext>
              </a:extLst>
            </p:cNvPr>
            <p:cNvSpPr/>
            <p:nvPr/>
          </p:nvSpPr>
          <p:spPr>
            <a:xfrm>
              <a:off x="4046935" y="3361064"/>
              <a:ext cx="1110144" cy="66299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B93F97E-AB4A-4908-88C0-589E3FE23DE8}"/>
                </a:ext>
              </a:extLst>
            </p:cNvPr>
            <p:cNvSpPr txBox="1"/>
            <p:nvPr/>
          </p:nvSpPr>
          <p:spPr>
            <a:xfrm>
              <a:off x="4354139" y="3407344"/>
              <a:ext cx="749454" cy="739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Light</a:t>
              </a:r>
              <a:endParaRPr lang="ko-KR" altLang="en-US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DD155D3E-E6B5-41E7-AE70-CB13650ACCF1}"/>
              </a:ext>
            </a:extLst>
          </p:cNvPr>
          <p:cNvGrpSpPr/>
          <p:nvPr/>
        </p:nvGrpSpPr>
        <p:grpSpPr>
          <a:xfrm>
            <a:off x="6983850" y="3834302"/>
            <a:ext cx="1862316" cy="455073"/>
            <a:chOff x="4046935" y="3361064"/>
            <a:chExt cx="1110144" cy="662998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BC28E79-8A20-4308-AFB5-E2DD67615C76}"/>
                </a:ext>
              </a:extLst>
            </p:cNvPr>
            <p:cNvSpPr/>
            <p:nvPr/>
          </p:nvSpPr>
          <p:spPr>
            <a:xfrm>
              <a:off x="4046935" y="3361064"/>
              <a:ext cx="1110144" cy="66299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2A211AD-E7A4-4EF1-9F87-19BE020CEBC5}"/>
                </a:ext>
              </a:extLst>
            </p:cNvPr>
            <p:cNvSpPr txBox="1"/>
            <p:nvPr/>
          </p:nvSpPr>
          <p:spPr>
            <a:xfrm>
              <a:off x="4337446" y="3421990"/>
              <a:ext cx="640736" cy="49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Particle</a:t>
              </a:r>
              <a:endParaRPr lang="ko-KR" altLang="en-US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B424E77B-8DE6-4C62-8B5F-426E6231FABA}"/>
              </a:ext>
            </a:extLst>
          </p:cNvPr>
          <p:cNvGrpSpPr/>
          <p:nvPr/>
        </p:nvGrpSpPr>
        <p:grpSpPr>
          <a:xfrm>
            <a:off x="9526749" y="3814851"/>
            <a:ext cx="1759220" cy="473712"/>
            <a:chOff x="4046935" y="3361064"/>
            <a:chExt cx="1110144" cy="662998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C42DEC5-10A9-448B-AE7B-B9064ACF31EE}"/>
                </a:ext>
              </a:extLst>
            </p:cNvPr>
            <p:cNvSpPr/>
            <p:nvPr/>
          </p:nvSpPr>
          <p:spPr>
            <a:xfrm>
              <a:off x="4046935" y="3361064"/>
              <a:ext cx="1110144" cy="66299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7943846-9CE0-4E7E-9228-36AE157B7C80}"/>
                </a:ext>
              </a:extLst>
            </p:cNvPr>
            <p:cNvSpPr txBox="1"/>
            <p:nvPr/>
          </p:nvSpPr>
          <p:spPr>
            <a:xfrm>
              <a:off x="4328373" y="3451824"/>
              <a:ext cx="668164" cy="473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defRPr>
              </a:lvl1pPr>
            </a:lstStyle>
            <a:p>
              <a:r>
                <a:rPr lang="en-US" altLang="ko-KR" dirty="0"/>
                <a:t>Terrain</a:t>
              </a:r>
              <a:endParaRPr lang="ko-KR" altLang="en-US" dirty="0"/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4D8597B9-FA68-45E2-B7DC-CF5E16DA662F}"/>
              </a:ext>
            </a:extLst>
          </p:cNvPr>
          <p:cNvGrpSpPr/>
          <p:nvPr/>
        </p:nvGrpSpPr>
        <p:grpSpPr>
          <a:xfrm>
            <a:off x="296429" y="5526337"/>
            <a:ext cx="2021766" cy="503339"/>
            <a:chOff x="3466045" y="5170526"/>
            <a:chExt cx="2021766" cy="503339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80653D3-C58F-46B3-82B5-60C3FC023F2D}"/>
                </a:ext>
              </a:extLst>
            </p:cNvPr>
            <p:cNvSpPr/>
            <p:nvPr/>
          </p:nvSpPr>
          <p:spPr>
            <a:xfrm>
              <a:off x="3466045" y="5170526"/>
              <a:ext cx="2021766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1918F48-448A-4ADB-816D-EFC8A6387B8F}"/>
                </a:ext>
              </a:extLst>
            </p:cNvPr>
            <p:cNvSpPr txBox="1"/>
            <p:nvPr/>
          </p:nvSpPr>
          <p:spPr>
            <a:xfrm>
              <a:off x="3648945" y="5236400"/>
              <a:ext cx="16559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defRPr>
              </a:lvl1pPr>
            </a:lstStyle>
            <a:p>
              <a:pPr algn="ctr"/>
              <a:r>
                <a:rPr lang="en-US" altLang="ko-KR" dirty="0" err="1"/>
                <a:t>DirectionalLight</a:t>
              </a:r>
              <a:endParaRPr lang="ko-KR" altLang="en-US" dirty="0"/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23A1D3E-3DF7-4511-987B-8BE777F6E5DC}"/>
              </a:ext>
            </a:extLst>
          </p:cNvPr>
          <p:cNvGrpSpPr/>
          <p:nvPr/>
        </p:nvGrpSpPr>
        <p:grpSpPr>
          <a:xfrm>
            <a:off x="2414429" y="5519513"/>
            <a:ext cx="1610687" cy="503339"/>
            <a:chOff x="5693308" y="5170526"/>
            <a:chExt cx="1610687" cy="503339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F259123-9B42-4732-9811-CC83AC549A13}"/>
                </a:ext>
              </a:extLst>
            </p:cNvPr>
            <p:cNvSpPr/>
            <p:nvPr/>
          </p:nvSpPr>
          <p:spPr>
            <a:xfrm>
              <a:off x="5693308" y="5170526"/>
              <a:ext cx="1610687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62D683B-8AF9-4594-822F-7EC607811B9A}"/>
                </a:ext>
              </a:extLst>
            </p:cNvPr>
            <p:cNvSpPr txBox="1"/>
            <p:nvPr/>
          </p:nvSpPr>
          <p:spPr>
            <a:xfrm>
              <a:off x="5919005" y="5237529"/>
              <a:ext cx="1159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defRPr>
              </a:lvl1pPr>
            </a:lstStyle>
            <a:p>
              <a:r>
                <a:rPr lang="en-US" altLang="ko-KR" dirty="0" err="1"/>
                <a:t>SpotLight</a:t>
              </a:r>
              <a:endParaRPr lang="ko-KR" altLang="en-US" dirty="0"/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63D8E783-6E91-4F4E-916E-B02E99B36141}"/>
              </a:ext>
            </a:extLst>
          </p:cNvPr>
          <p:cNvGrpSpPr/>
          <p:nvPr/>
        </p:nvGrpSpPr>
        <p:grpSpPr>
          <a:xfrm>
            <a:off x="4102635" y="5519512"/>
            <a:ext cx="1610687" cy="503339"/>
            <a:chOff x="7487134" y="5156817"/>
            <a:chExt cx="1610687" cy="503339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6FFCEF7-A177-4B48-864E-48A1BBE389CB}"/>
                </a:ext>
              </a:extLst>
            </p:cNvPr>
            <p:cNvSpPr/>
            <p:nvPr/>
          </p:nvSpPr>
          <p:spPr>
            <a:xfrm>
              <a:off x="7487134" y="5156817"/>
              <a:ext cx="1610687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83A557F-2EE8-4DDE-95D5-05F9ADB58164}"/>
                </a:ext>
              </a:extLst>
            </p:cNvPr>
            <p:cNvSpPr txBox="1"/>
            <p:nvPr/>
          </p:nvSpPr>
          <p:spPr>
            <a:xfrm>
              <a:off x="7719242" y="5223821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PointLight</a:t>
              </a:r>
              <a:endParaRPr lang="ko-KR" altLang="en-US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044B374E-8932-47DF-AF72-077104C94F40}"/>
              </a:ext>
            </a:extLst>
          </p:cNvPr>
          <p:cNvGrpSpPr/>
          <p:nvPr/>
        </p:nvGrpSpPr>
        <p:grpSpPr>
          <a:xfrm>
            <a:off x="6459888" y="5518638"/>
            <a:ext cx="1610687" cy="503339"/>
            <a:chOff x="821438" y="4985859"/>
            <a:chExt cx="1610687" cy="503339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663899A5-A483-4529-A6C1-DEE2275C52D3}"/>
                </a:ext>
              </a:extLst>
            </p:cNvPr>
            <p:cNvSpPr/>
            <p:nvPr/>
          </p:nvSpPr>
          <p:spPr>
            <a:xfrm>
              <a:off x="821438" y="4985859"/>
              <a:ext cx="1610687" cy="5033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9F04881-353C-46F7-BA19-D4911E07B356}"/>
                </a:ext>
              </a:extLst>
            </p:cNvPr>
            <p:cNvSpPr txBox="1"/>
            <p:nvPr/>
          </p:nvSpPr>
          <p:spPr>
            <a:xfrm>
              <a:off x="1036324" y="5068251"/>
              <a:ext cx="11592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tx1">
                        <a:alpha val="4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Billboard</a:t>
              </a:r>
              <a:endParaRPr lang="ko-KR" altLang="en-US" sz="16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49" name="이등변 삼각형 148">
            <a:extLst>
              <a:ext uri="{FF2B5EF4-FFF2-40B4-BE49-F238E27FC236}">
                <a16:creationId xmlns:a16="http://schemas.microsoft.com/office/drawing/2014/main" id="{3633EF7A-1B3A-4F12-B137-4EA66F98327A}"/>
              </a:ext>
            </a:extLst>
          </p:cNvPr>
          <p:cNvSpPr/>
          <p:nvPr/>
        </p:nvSpPr>
        <p:spPr>
          <a:xfrm>
            <a:off x="9328361" y="1835807"/>
            <a:ext cx="154645" cy="128063"/>
          </a:xfrm>
          <a:prstGeom prst="triangle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DB21A00F-03A2-4148-B921-2629B6A059BE}"/>
              </a:ext>
            </a:extLst>
          </p:cNvPr>
          <p:cNvCxnSpPr>
            <a:cxnSpLocks/>
            <a:stCxn id="80" idx="2"/>
            <a:endCxn id="58" idx="2"/>
          </p:cNvCxnSpPr>
          <p:nvPr/>
        </p:nvCxnSpPr>
        <p:spPr>
          <a:xfrm rot="16200000" flipH="1">
            <a:off x="5835346" y="895181"/>
            <a:ext cx="21650" cy="2071620"/>
          </a:xfrm>
          <a:prstGeom prst="bentConnector3">
            <a:avLst>
              <a:gd name="adj1" fmla="val 1155889"/>
            </a:avLst>
          </a:prstGeom>
          <a:ln>
            <a:solidFill>
              <a:schemeClr val="accent6">
                <a:lumMod val="9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D833E116-76E2-43E8-AD74-FD6EEA007514}"/>
              </a:ext>
            </a:extLst>
          </p:cNvPr>
          <p:cNvSpPr txBox="1"/>
          <p:nvPr/>
        </p:nvSpPr>
        <p:spPr>
          <a:xfrm>
            <a:off x="4826273" y="1908747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6B9A0E3-27D8-4D9E-A0A9-C2653F97C73E}"/>
              </a:ext>
            </a:extLst>
          </p:cNvPr>
          <p:cNvSpPr txBox="1"/>
          <p:nvPr/>
        </p:nvSpPr>
        <p:spPr>
          <a:xfrm>
            <a:off x="6873829" y="1927494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EECFFB6A-0967-47E6-BB31-EF1F50F9C082}"/>
              </a:ext>
            </a:extLst>
          </p:cNvPr>
          <p:cNvCxnSpPr>
            <a:cxnSpLocks/>
          </p:cNvCxnSpPr>
          <p:nvPr/>
        </p:nvCxnSpPr>
        <p:spPr>
          <a:xfrm flipV="1">
            <a:off x="1822848" y="4193575"/>
            <a:ext cx="0" cy="897180"/>
          </a:xfrm>
          <a:prstGeom prst="straightConnector1">
            <a:avLst/>
          </a:prstGeom>
          <a:ln>
            <a:solidFill>
              <a:schemeClr val="accent6">
                <a:lumMod val="9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7501B9F2-2C57-481E-BBD0-238D309F3880}"/>
              </a:ext>
            </a:extLst>
          </p:cNvPr>
          <p:cNvCxnSpPr>
            <a:endCxn id="144" idx="0"/>
          </p:cNvCxnSpPr>
          <p:nvPr/>
        </p:nvCxnSpPr>
        <p:spPr>
          <a:xfrm>
            <a:off x="1822848" y="5090754"/>
            <a:ext cx="3085131" cy="428758"/>
          </a:xfrm>
          <a:prstGeom prst="bentConnector2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D1FAEC76-FCB4-42BC-9E84-FDF4B039A60E}"/>
              </a:ext>
            </a:extLst>
          </p:cNvPr>
          <p:cNvCxnSpPr>
            <a:cxnSpLocks/>
            <a:endCxn id="138" idx="0"/>
          </p:cNvCxnSpPr>
          <p:nvPr/>
        </p:nvCxnSpPr>
        <p:spPr>
          <a:xfrm rot="10800000" flipV="1">
            <a:off x="1307312" y="5090753"/>
            <a:ext cx="515536" cy="435583"/>
          </a:xfrm>
          <a:prstGeom prst="bentConnector2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F9C83EE7-48A0-4D63-AFA4-DFCC722BEAD7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3219773" y="5090754"/>
            <a:ext cx="0" cy="428759"/>
          </a:xfrm>
          <a:prstGeom prst="line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연결선: 꺾임 156">
            <a:extLst>
              <a:ext uri="{FF2B5EF4-FFF2-40B4-BE49-F238E27FC236}">
                <a16:creationId xmlns:a16="http://schemas.microsoft.com/office/drawing/2014/main" id="{8F3255F8-F6B0-4B45-9943-A364535327DE}"/>
              </a:ext>
            </a:extLst>
          </p:cNvPr>
          <p:cNvCxnSpPr>
            <a:cxnSpLocks/>
            <a:stCxn id="147" idx="0"/>
          </p:cNvCxnSpPr>
          <p:nvPr/>
        </p:nvCxnSpPr>
        <p:spPr>
          <a:xfrm rot="16200000" flipV="1">
            <a:off x="5727920" y="3981326"/>
            <a:ext cx="802278" cy="2272346"/>
          </a:xfrm>
          <a:prstGeom prst="bent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78BF90D2-4B0D-487A-9FDF-A5D9DA1A1B61}"/>
              </a:ext>
            </a:extLst>
          </p:cNvPr>
          <p:cNvCxnSpPr>
            <a:cxnSpLocks/>
            <a:endCxn id="87" idx="2"/>
          </p:cNvCxnSpPr>
          <p:nvPr/>
        </p:nvCxnSpPr>
        <p:spPr>
          <a:xfrm flipV="1">
            <a:off x="4989661" y="4246754"/>
            <a:ext cx="0" cy="469606"/>
          </a:xfrm>
          <a:prstGeom prst="straightConnector1">
            <a:avLst/>
          </a:prstGeom>
          <a:ln>
            <a:solidFill>
              <a:schemeClr val="accent6">
                <a:lumMod val="9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48576C4A-91DF-40B8-8374-243C99CAD67A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2517384" y="1910227"/>
            <a:ext cx="1" cy="1126686"/>
          </a:xfrm>
          <a:prstGeom prst="straightConnector1">
            <a:avLst/>
          </a:prstGeom>
          <a:ln>
            <a:solidFill>
              <a:schemeClr val="accent6">
                <a:lumMod val="9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838D604D-C00C-423D-9499-1391317DE4F3}"/>
              </a:ext>
            </a:extLst>
          </p:cNvPr>
          <p:cNvCxnSpPr/>
          <p:nvPr/>
        </p:nvCxnSpPr>
        <p:spPr>
          <a:xfrm rot="5400000">
            <a:off x="1804057" y="3015886"/>
            <a:ext cx="732119" cy="694536"/>
          </a:xfrm>
          <a:prstGeom prst="bentConnector3">
            <a:avLst/>
          </a:prstGeom>
          <a:ln>
            <a:solidFill>
              <a:schemeClr val="accent6">
                <a:lumMod val="90000"/>
              </a:schemeClr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6871C4EC-4DDB-4090-81E3-B5C2C8AFC0DF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2503921" y="3362994"/>
            <a:ext cx="2485740" cy="432503"/>
          </a:xfrm>
          <a:prstGeom prst="bentConnector2">
            <a:avLst/>
          </a:prstGeom>
          <a:ln>
            <a:solidFill>
              <a:schemeClr val="accent6">
                <a:lumMod val="90000"/>
              </a:schemeClr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C0C577A3-900D-4CE7-ACE1-A4096A5A3786}"/>
              </a:ext>
            </a:extLst>
          </p:cNvPr>
          <p:cNvCxnSpPr>
            <a:cxnSpLocks/>
            <a:endCxn id="125" idx="0"/>
          </p:cNvCxnSpPr>
          <p:nvPr/>
        </p:nvCxnSpPr>
        <p:spPr>
          <a:xfrm>
            <a:off x="4989661" y="3364781"/>
            <a:ext cx="2925347" cy="469521"/>
          </a:xfrm>
          <a:prstGeom prst="bentConnector2">
            <a:avLst/>
          </a:prstGeom>
          <a:ln>
            <a:solidFill>
              <a:schemeClr val="accent6">
                <a:lumMod val="90000"/>
              </a:schemeClr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연결선: 꺾임 162">
            <a:extLst>
              <a:ext uri="{FF2B5EF4-FFF2-40B4-BE49-F238E27FC236}">
                <a16:creationId xmlns:a16="http://schemas.microsoft.com/office/drawing/2014/main" id="{DB21987E-E6B6-4531-BB1B-54A82985976E}"/>
              </a:ext>
            </a:extLst>
          </p:cNvPr>
          <p:cNvCxnSpPr>
            <a:cxnSpLocks/>
            <a:endCxn id="132" idx="0"/>
          </p:cNvCxnSpPr>
          <p:nvPr/>
        </p:nvCxnSpPr>
        <p:spPr>
          <a:xfrm>
            <a:off x="7915008" y="3362994"/>
            <a:ext cx="2491351" cy="451857"/>
          </a:xfrm>
          <a:prstGeom prst="bentConnector2">
            <a:avLst/>
          </a:prstGeom>
          <a:ln>
            <a:solidFill>
              <a:schemeClr val="accent6">
                <a:lumMod val="90000"/>
              </a:schemeClr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연결선: 꺾임 163">
            <a:extLst>
              <a:ext uri="{FF2B5EF4-FFF2-40B4-BE49-F238E27FC236}">
                <a16:creationId xmlns:a16="http://schemas.microsoft.com/office/drawing/2014/main" id="{9BF518C0-46F6-47CA-9877-71A9FAF30714}"/>
              </a:ext>
            </a:extLst>
          </p:cNvPr>
          <p:cNvCxnSpPr>
            <a:cxnSpLocks/>
          </p:cNvCxnSpPr>
          <p:nvPr/>
        </p:nvCxnSpPr>
        <p:spPr>
          <a:xfrm rot="5400000">
            <a:off x="4796216" y="2563864"/>
            <a:ext cx="1603396" cy="823099"/>
          </a:xfrm>
          <a:prstGeom prst="bentConnector3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2E8C407E-123A-4B35-8930-FA0D4D07D870}"/>
              </a:ext>
            </a:extLst>
          </p:cNvPr>
          <p:cNvCxnSpPr>
            <a:cxnSpLocks/>
          </p:cNvCxnSpPr>
          <p:nvPr/>
        </p:nvCxnSpPr>
        <p:spPr>
          <a:xfrm>
            <a:off x="6012360" y="2975413"/>
            <a:ext cx="1589376" cy="0"/>
          </a:xfrm>
          <a:prstGeom prst="line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66FB4B30-F20E-4DA9-BF7E-D1BB2E3C9433}"/>
              </a:ext>
            </a:extLst>
          </p:cNvPr>
          <p:cNvCxnSpPr>
            <a:cxnSpLocks/>
          </p:cNvCxnSpPr>
          <p:nvPr/>
        </p:nvCxnSpPr>
        <p:spPr>
          <a:xfrm>
            <a:off x="7601736" y="2975413"/>
            <a:ext cx="0" cy="839342"/>
          </a:xfrm>
          <a:prstGeom prst="line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3C54ED0B-7B89-4A32-913D-FCBE9A20E208}"/>
              </a:ext>
            </a:extLst>
          </p:cNvPr>
          <p:cNvCxnSpPr>
            <a:cxnSpLocks/>
          </p:cNvCxnSpPr>
          <p:nvPr/>
        </p:nvCxnSpPr>
        <p:spPr>
          <a:xfrm>
            <a:off x="7605337" y="2975413"/>
            <a:ext cx="2281338" cy="0"/>
          </a:xfrm>
          <a:prstGeom prst="line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6BD3C15C-F028-48E1-B5F6-3896B228D72F}"/>
              </a:ext>
            </a:extLst>
          </p:cNvPr>
          <p:cNvCxnSpPr>
            <a:cxnSpLocks/>
          </p:cNvCxnSpPr>
          <p:nvPr/>
        </p:nvCxnSpPr>
        <p:spPr>
          <a:xfrm>
            <a:off x="9883074" y="2975413"/>
            <a:ext cx="0" cy="831807"/>
          </a:xfrm>
          <a:prstGeom prst="line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3E861029-2BC4-46ED-B46E-BD46E4E3ACE2}"/>
              </a:ext>
            </a:extLst>
          </p:cNvPr>
          <p:cNvCxnSpPr>
            <a:cxnSpLocks/>
            <a:stCxn id="149" idx="3"/>
          </p:cNvCxnSpPr>
          <p:nvPr/>
        </p:nvCxnSpPr>
        <p:spPr>
          <a:xfrm flipH="1">
            <a:off x="9405683" y="1963870"/>
            <a:ext cx="1" cy="1177519"/>
          </a:xfrm>
          <a:prstGeom prst="line">
            <a:avLst/>
          </a:prstGeom>
          <a:ln w="9525" cap="flat" cmpd="sng" algn="ctr">
            <a:solidFill>
              <a:schemeClr val="accent6">
                <a:lumMod val="9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6224FE50-AD1A-4FF2-B91A-442CCF6CDCA1}"/>
              </a:ext>
            </a:extLst>
          </p:cNvPr>
          <p:cNvCxnSpPr>
            <a:cxnSpLocks/>
          </p:cNvCxnSpPr>
          <p:nvPr/>
        </p:nvCxnSpPr>
        <p:spPr>
          <a:xfrm flipH="1" flipV="1">
            <a:off x="5351255" y="3112626"/>
            <a:ext cx="5804616" cy="28763"/>
          </a:xfrm>
          <a:prstGeom prst="line">
            <a:avLst/>
          </a:prstGeom>
          <a:ln w="9525" cap="flat" cmpd="sng" algn="ctr">
            <a:solidFill>
              <a:schemeClr val="accent6">
                <a:lumMod val="9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AE12F74E-26C0-43AD-8555-D302B8CBCA19}"/>
              </a:ext>
            </a:extLst>
          </p:cNvPr>
          <p:cNvCxnSpPr/>
          <p:nvPr/>
        </p:nvCxnSpPr>
        <p:spPr>
          <a:xfrm>
            <a:off x="11152973" y="3134895"/>
            <a:ext cx="0" cy="671451"/>
          </a:xfrm>
          <a:prstGeom prst="line">
            <a:avLst/>
          </a:prstGeom>
          <a:ln w="9525" cap="flat" cmpd="sng" algn="ctr">
            <a:solidFill>
              <a:schemeClr val="accent6">
                <a:lumMod val="9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DCE14BAF-DCB7-4398-BD6B-EB6480D1B1ED}"/>
              </a:ext>
            </a:extLst>
          </p:cNvPr>
          <p:cNvCxnSpPr>
            <a:cxnSpLocks/>
          </p:cNvCxnSpPr>
          <p:nvPr/>
        </p:nvCxnSpPr>
        <p:spPr>
          <a:xfrm>
            <a:off x="8422473" y="3127007"/>
            <a:ext cx="0" cy="687748"/>
          </a:xfrm>
          <a:prstGeom prst="line">
            <a:avLst/>
          </a:prstGeom>
          <a:ln w="9525" cap="flat" cmpd="sng" algn="ctr">
            <a:solidFill>
              <a:schemeClr val="accent6">
                <a:lumMod val="9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998AEB91-60DA-4C06-BA7A-3069CF4C704C}"/>
              </a:ext>
            </a:extLst>
          </p:cNvPr>
          <p:cNvCxnSpPr/>
          <p:nvPr/>
        </p:nvCxnSpPr>
        <p:spPr>
          <a:xfrm>
            <a:off x="5351255" y="3107893"/>
            <a:ext cx="0" cy="621321"/>
          </a:xfrm>
          <a:prstGeom prst="line">
            <a:avLst/>
          </a:prstGeom>
          <a:ln w="9525" cap="flat" cmpd="sng" algn="ctr">
            <a:solidFill>
              <a:schemeClr val="accent6">
                <a:lumMod val="9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194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60CC9-FAB6-4EBA-AB43-42078D7D4C26}"/>
              </a:ext>
            </a:extLst>
          </p:cNvPr>
          <p:cNvSpPr txBox="1"/>
          <p:nvPr/>
        </p:nvSpPr>
        <p:spPr>
          <a:xfrm>
            <a:off x="2223680" y="197048"/>
            <a:ext cx="7593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 spc="200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/>
              <a:t>Deffred</a:t>
            </a:r>
            <a:r>
              <a:rPr lang="en-US" altLang="ko-KR" dirty="0"/>
              <a:t> Rendering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362727F-2940-4AA5-BB74-47A47F41C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153" y="1826428"/>
            <a:ext cx="5503693" cy="38409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49E316-B406-40EE-8765-D2A4F3FC1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98" y="1826428"/>
            <a:ext cx="2674489" cy="18773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ABDC97-8C8A-4CDC-8993-27D8A0FF7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98" y="3790039"/>
            <a:ext cx="2680058" cy="18773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9ABAB6E-60FA-4558-8503-0E3A7B8B2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442" y="1826427"/>
            <a:ext cx="2524541" cy="17659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64B72CC-0C26-4389-B64A-2B40F860B2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010"/>
          <a:stretch/>
        </p:blipFill>
        <p:spPr>
          <a:xfrm>
            <a:off x="9053611" y="3676204"/>
            <a:ext cx="2519372" cy="19911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E8EED8-BCD8-482B-8D03-B6875C4182E9}"/>
              </a:ext>
            </a:extLst>
          </p:cNvPr>
          <p:cNvSpPr txBox="1"/>
          <p:nvPr/>
        </p:nvSpPr>
        <p:spPr>
          <a:xfrm>
            <a:off x="5230001" y="1153180"/>
            <a:ext cx="173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Lighting</a:t>
            </a:r>
            <a:endParaRPr lang="ko-KR" altLang="en-US" sz="28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996CD5-0FBF-469B-AB90-F2C8192535F6}"/>
              </a:ext>
            </a:extLst>
          </p:cNvPr>
          <p:cNvSpPr txBox="1"/>
          <p:nvPr/>
        </p:nvSpPr>
        <p:spPr>
          <a:xfrm>
            <a:off x="491684" y="5300445"/>
            <a:ext cx="173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Specular Map</a:t>
            </a:r>
            <a:endParaRPr lang="ko-KR" altLang="en-US" sz="14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F2BDA1-C746-4A0D-A271-39C47E5E18D5}"/>
              </a:ext>
            </a:extLst>
          </p:cNvPr>
          <p:cNvSpPr txBox="1"/>
          <p:nvPr/>
        </p:nvSpPr>
        <p:spPr>
          <a:xfrm>
            <a:off x="491684" y="3395987"/>
            <a:ext cx="173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Diffuse Map</a:t>
            </a:r>
            <a:endParaRPr lang="ko-KR" altLang="en-US" sz="14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93B35D-323D-49DC-B5DD-D0A5F0D9D320}"/>
              </a:ext>
            </a:extLst>
          </p:cNvPr>
          <p:cNvSpPr txBox="1"/>
          <p:nvPr/>
        </p:nvSpPr>
        <p:spPr>
          <a:xfrm>
            <a:off x="9102321" y="5315834"/>
            <a:ext cx="173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Normal Map</a:t>
            </a:r>
            <a:endParaRPr lang="ko-KR" altLang="en-US" sz="1400" dirty="0">
              <a:ln>
                <a:solidFill>
                  <a:schemeClr val="tx1">
                    <a:alpha val="4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775843-0A15-45F2-8740-CCFA47C3E11C}"/>
              </a:ext>
            </a:extLst>
          </p:cNvPr>
          <p:cNvSpPr txBox="1"/>
          <p:nvPr/>
        </p:nvSpPr>
        <p:spPr>
          <a:xfrm>
            <a:off x="9077017" y="3242098"/>
            <a:ext cx="173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Roughness Map</a:t>
            </a:r>
            <a:endParaRPr lang="ko-KR" altLang="en-US" sz="140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184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481</Words>
  <Application>Microsoft Office PowerPoint</Application>
  <PresentationFormat>와이드스크린</PresentationFormat>
  <Paragraphs>141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나눔스퀘어_ac</vt:lpstr>
      <vt:lpstr>나눔스퀘어_ac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47</cp:revision>
  <dcterms:created xsi:type="dcterms:W3CDTF">2020-05-10T09:31:44Z</dcterms:created>
  <dcterms:modified xsi:type="dcterms:W3CDTF">2020-05-27T05:37:18Z</dcterms:modified>
</cp:coreProperties>
</file>